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rtl="false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false">
      <a:defRPr lang="de-DE"/>
    </a:defPPr>
    <a:lvl1pPr marL="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FD5964-D617-4437-6C91-299F294E2AEA}" v="18" dt="2023-04-14T16:51:24.922"/>
    <p1510:client id="{517C90A8-293D-4597-B428-2077EBEAF34B}" v="1" dt="2023-04-21T13:05:51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pPr rtl="false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pPr rtl="false"/>
            <a:fld id="{36A7D0D1-9ABD-437D-8EDA-5727FEB9E4E4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pPr rtl="false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 rtl="false"/>
            <a:r>
              <a:rPr lang="de"/>
              <a:t>Click to edit Master text styles</a:t>
            </a:r>
          </a:p>
          <a:p>
            <a:pPr lvl="1" rtl="false"/>
            <a:r>
              <a:rPr lang="de"/>
              <a:t>Second level</a:t>
            </a:r>
          </a:p>
          <a:p>
            <a:pPr lvl="2" rtl="false"/>
            <a:r>
              <a:rPr lang="de"/>
              <a:t>Third level</a:t>
            </a:r>
          </a:p>
          <a:p>
            <a:pPr lvl="3" rtl="false"/>
            <a:r>
              <a:rPr lang="de"/>
              <a:t>Fourth level</a:t>
            </a:r>
          </a:p>
          <a:p>
            <a:pPr lvl="4" rtl="false"/>
            <a:r>
              <a:rPr lang="de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pPr rtl="false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pPr rtl="false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false"/>
          <a:lstStyle/>
          <a:p>
            <a:pPr rtl="fal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false"/>
          <a:lstStyle/>
          <a:p>
            <a:pPr rtl="false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anchor="ctr" anchorCtr="0" rtlCol="false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false"/>
            <a:endParaRPr lang="en-US" dirty="0"/>
          </a:p>
        </p:txBody>
      </p:sp>
      <p:pic>
        <p:nvPicPr>
          <p:cNvPr id="9" name="Graphic 35" descr="European Citizens' Initiative">
            <a:extLst>
              <a:ext uri="{FF2B5EF4-FFF2-40B4-BE49-F238E27FC236}">
                <a16:creationId xmlns:a16="http://schemas.microsoft.com/office/drawing/2014/main" id="{72B5C9EB-D3B8-6911-483E-E77A7DEDF1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4783" y="6031304"/>
            <a:ext cx="1755768" cy="552464"/>
          </a:xfrm>
          <a:prstGeom prst="rect">
            <a:avLst/>
          </a:prstGeom>
        </p:spPr>
      </p:pic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false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false">
              <a:lnSpc>
                <a:spcPct val="85000"/>
              </a:lnSpc>
              <a:buNone/>
            </a:pPr>
            <a:r>
              <a:rPr lang="de"/>
              <a:t>Student’s Pack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anchor="ctr" anchorCtr="0" rtlCol="false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false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algn="ctr" rtl="false"/>
            <a:endParaRPr lang="en-GB"/>
          </a:p>
        </p:txBody>
      </p:sp>
      <p:pic>
        <p:nvPicPr>
          <p:cNvPr id="4" name="Graphic 35" descr="European Citizens' Initiative">
            <a:extLst>
              <a:ext uri="{FF2B5EF4-FFF2-40B4-BE49-F238E27FC236}">
                <a16:creationId xmlns:a16="http://schemas.microsoft.com/office/drawing/2014/main" id="{0D5C8068-E505-F12C-2136-C361371BF2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p="http://schemas.openxmlformats.org/presentationml/2006/main" xmlns:a="http://schemas.openxmlformats.org/drawingml/2006/main" xmlns:r="http://schemas.openxmlformats.org/officeDocument/2006/relationships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false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false"/>
            <a:r>
              <a:rPr lang="de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false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false"/>
            <a:r>
              <a:rPr lang="de"/>
              <a:t>Click to edit Master text styles</a:t>
            </a:r>
          </a:p>
          <a:p>
            <a:pPr lvl="1" rtl="false"/>
            <a:r>
              <a:rPr lang="de"/>
              <a:t>Second level</a:t>
            </a:r>
          </a:p>
          <a:p>
            <a:pPr lvl="2" rtl="false"/>
            <a:r>
              <a:rPr lang="de"/>
              <a:t>Third level</a:t>
            </a:r>
          </a:p>
          <a:p>
            <a:pPr lvl="3" rtl="false"/>
            <a:r>
              <a:rPr lang="de"/>
              <a:t>Fourth level</a:t>
            </a:r>
          </a:p>
          <a:p>
            <a:pPr lvl="4" rtl="false"/>
            <a:r>
              <a:rPr lang="de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pic>
        <p:nvPicPr>
          <p:cNvPr id="103" name="Graphic 35" descr="European Citizens' Initiative">
            <a:extLst>
              <a:ext uri="{FF2B5EF4-FFF2-40B4-BE49-F238E27FC236}">
                <a16:creationId xmlns:a16="http://schemas.microsoft.com/office/drawing/2014/main" id="{AD9E495E-4BFA-5F05-2985-B643A145D0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5946" y="6378557"/>
            <a:ext cx="890541" cy="280214"/>
          </a:xfrm>
          <a:prstGeom prst="rect">
            <a:avLst/>
          </a:prstGeom>
        </p:spPr>
      </p:pic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p="http://schemas.openxmlformats.org/presentationml/2006/main" xmlns:a="http://schemas.openxmlformats.org/drawingml/2006/main" xmlns:r="http://schemas.openxmlformats.org/officeDocument/2006/relationships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false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false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false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false"/>
            <a:r>
              <a:rPr lang="de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false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false"/>
            <a:r>
              <a:rPr lang="de"/>
              <a:t>Click to edit Master text styles</a:t>
            </a:r>
          </a:p>
          <a:p>
            <a:pPr lvl="1" rtl="false"/>
            <a:r>
              <a:rPr lang="de"/>
              <a:t>Second level</a:t>
            </a:r>
          </a:p>
          <a:p>
            <a:pPr lvl="2" rtl="false"/>
            <a:r>
              <a:rPr lang="de"/>
              <a:t>Third level</a:t>
            </a:r>
          </a:p>
          <a:p>
            <a:pPr lvl="3" rtl="false"/>
            <a:r>
              <a:rPr lang="de"/>
              <a:t>Fourth level</a:t>
            </a:r>
          </a:p>
          <a:p>
            <a:pPr lvl="4" rtl="false"/>
            <a:r>
              <a:rPr lang="de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false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false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algn="ctr" rtl="false"/>
            <a:endParaRPr lang="en-GB"/>
          </a:p>
        </p:txBody>
      </p:sp>
      <p:pic>
        <p:nvPicPr>
          <p:cNvPr id="5" name="Graphic 35" descr="European Citizens' Initiative">
            <a:extLst>
              <a:ext uri="{FF2B5EF4-FFF2-40B4-BE49-F238E27FC236}">
                <a16:creationId xmlns:a16="http://schemas.microsoft.com/office/drawing/2014/main" id="{68636859-B913-9B57-36D2-712136C1FD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false" anchor="ctr">
            <a:normAutofit/>
          </a:bodyPr>
          <a:lstStyle/>
          <a:p>
            <a:pPr rtl="false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false">
            <a:normAutofit/>
          </a:bodyPr>
          <a:lstStyle/>
          <a:p>
            <a:pPr lvl="0" rtl="false"/>
            <a:r>
              <a:rPr lang="de"/>
              <a:t>Click to edit Master text styles</a:t>
            </a:r>
          </a:p>
          <a:p>
            <a:pPr lvl="1" rtl="false"/>
            <a:r>
              <a:rPr lang="de"/>
              <a:t>Second level</a:t>
            </a:r>
          </a:p>
          <a:p>
            <a:pPr lvl="2" rtl="false"/>
            <a:r>
              <a:rPr lang="de"/>
              <a:t>Third level</a:t>
            </a:r>
          </a:p>
          <a:p>
            <a:pPr lvl="3" rtl="false"/>
            <a:r>
              <a:rPr lang="de"/>
              <a:t>Fourth level</a:t>
            </a:r>
          </a:p>
          <a:p>
            <a:pPr lvl="4" rtl="false"/>
            <a:r>
              <a:rPr lang="d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false"/>
            <a:fld id="{FF3A53F1-FFB8-46E2-8BBC-A5F022DBFFE2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false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false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50951"/>
            <a:ext cx="5054598" cy="3860802"/>
          </a:xfrm>
        </p:spPr>
        <p:txBody>
          <a:bodyPr rtlCol="false"/>
          <a:lstStyle/>
          <a:p>
            <a:pPr rtl="false"/>
            <a:r>
              <a:rPr lang="de" sz="4200"/>
              <a:t>GELEBTE DEMOKRATIE</a:t>
            </a:r>
            <a:br>
              <a:rPr lang="en-US" sz="4200" dirty="0"/>
            </a:br>
            <a:r>
              <a:rPr lang="de" sz="4200"/>
              <a:t>IN DER EU</a:t>
            </a:r>
            <a:br>
              <a:rPr lang="en-US" dirty="0"/>
            </a:br>
            <a:br>
              <a:rPr lang="en-US" sz="2800" dirty="0"/>
            </a:br>
            <a:r>
              <a:rPr lang="de" sz="2800" b="0" spc="-40"/>
              <a:t>Das Mitspracherecht mit der </a:t>
            </a:r>
            <a:br>
              <a:rPr lang="en-US" sz="2800" b="0" dirty="0"/>
            </a:br>
            <a:r>
              <a:rPr lang="de" sz="2800" b="0"/>
              <a:t>Europäische Bürgerinitiative</a:t>
            </a:r>
            <a:br>
              <a:rPr lang="en-US" sz="2800" b="0" dirty="0"/>
            </a:br>
            <a:r>
              <a:rPr lang="de" sz="2800" b="0"/>
              <a:t>ausüben</a:t>
            </a:r>
            <a:endParaRPr lang="en-GB" sz="2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0684" y="1097776"/>
            <a:ext cx="2010631" cy="713016"/>
          </a:xfrm>
        </p:spPr>
        <p:txBody>
          <a:bodyPr rtlCol="false">
            <a:spAutoFit/>
          </a:bodyPr>
          <a:lstStyle/>
          <a:p>
            <a:pPr marL="0" indent="0" algn="ctr" rtl="false">
              <a:buNone/>
            </a:pPr>
            <a:r>
              <a:rPr lang="de" sz="1900"/>
              <a:t>Lektion 3</a:t>
            </a:r>
          </a:p>
          <a:p>
            <a:pPr marL="0" indent="0" algn="ctr" rtl="false">
              <a:spcBef>
                <a:spcPts val="1000"/>
              </a:spcBef>
              <a:buNone/>
            </a:pPr>
            <a:r>
              <a:rPr lang="de" sz="1900"/>
              <a:t>Die Europäische Bürgerinitiative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eo 6">
            <a:hlinkClick r:id="" action="ppaction://media"/>
            <a:extLst>
              <a:ext uri="{FF2B5EF4-FFF2-40B4-BE49-F238E27FC236}">
                <a16:creationId xmlns:a16="http://schemas.microsoft.com/office/drawing/2014/main" id="{318FB4FA-AEF6-BF41-402F-3DF035E94CE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33"/>
            <a:ext cx="9186685" cy="5167257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false" anchor="t">
            <a:noAutofit/>
          </a:bodyPr>
          <a:lstStyle/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Sechs weitere Personen aus sechs anderen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EU-Ländern finden, um gemeinsam ein Team zu bilden.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e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Die Ziele festlegen und die Europäische Kommission um die Registrierung </a:t>
            </a: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der Initiative</a:t>
            </a:r>
            <a:r>
              <a:rPr lang="de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 bitten.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Die Initiative wird auf der Website veröffentlicht.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Innerhalb von 12 Monaten </a:t>
            </a:r>
            <a:r>
              <a:rPr lang="de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 Million Unterschriften aus mindestens 7 EU-Ländern sammeln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oder auf Papier).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Die Unterstützungsbekundungen bestätigen lassen.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false"/>
          <a:lstStyle/>
          <a:p>
            <a:pPr rtl="false"/>
            <a:r>
              <a:rPr lang="de"/>
              <a:t>Die Schritte einer Europäischen Bürgerinitiative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false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Die Initiative bei der </a:t>
            </a:r>
            <a:r>
              <a:rPr lang="de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Europäischen Kommission</a:t>
            </a: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einreichen.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Treffen mit der </a:t>
            </a:r>
            <a:r>
              <a:rPr lang="de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Europäischen Kommission</a:t>
            </a: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Öffentliche Anhörung im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Europäischen Parlament.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Antwort von der Europäischen Kommission.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false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Ggf. Folgemaßnahmen durch die Europäische Kommission zu den </a:t>
            </a:r>
            <a:r>
              <a:rPr lang="de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vorgeschlagenen Maßnahmen</a:t>
            </a:r>
            <a:r>
              <a:rPr lang="de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/>
            <a:lstStyle/>
            <a:p>
              <a:pPr algn="ctr" rtl="false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false" anchor="ctr"/>
              <a:lstStyle/>
              <a:p>
                <a:pPr algn="ctr" rtl="false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false">
            <a:noAutofit/>
          </a:bodyPr>
          <a:lstStyle/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Landwirtschaft und Tierrechte 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Umwelt und Klima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Lebensmittelsicherheit 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Gesundheitsversorgung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Verbraucherschutz 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Kultur und Medien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false"/>
          <a:lstStyle/>
          <a:p>
            <a:pPr rtl="false"/>
            <a:r>
              <a:rPr lang="de"/>
              <a:t>(Einige) Tätigkeitsbereiche der EU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false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Bildung, Jugend und Sport 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Energie 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Nichtdiskriminierung 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Humanitäre Hilfe 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</a:t>
            </a:r>
          </a:p>
          <a:p>
            <a:pPr rtl="false"/>
            <a:r>
              <a:rPr lang="d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usw.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false"/>
          <a:lstStyle/>
          <a:p>
            <a:pPr rtl="false"/>
            <a:r>
              <a:rPr lang="de"/>
              <a:t>Förderung der Kampagne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Wie können Partner in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de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anderen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de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EU-Ländern gefunden werden?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Wie können Gelder zur Finanzierung der Kampagne eingeworben werden?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Wie kann die Idee „verkauft“ werden, um Unterschriften zu erhalten?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false" anchor="ctr"/>
          <a:lstStyle/>
          <a:p>
            <a:pPr marL="0" lvl="0" indent="0" algn="ctr" rtl="false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Wie kann das Medieninteresse geweckt werden?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78A874-AEBF-4BC8-9AEB-D961ADCF06E4}"/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215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EU DEMOCRACY IN ACTION  Have Your Say with the  European Citizens Initiative</vt:lpstr>
      <vt:lpstr>PowerPoint Presentation</vt:lpstr>
      <vt:lpstr>The stages of an ECI</vt:lpstr>
      <vt:lpstr>PowerPoint Presentation</vt:lpstr>
      <vt:lpstr>EU areas of action (a selection)</vt:lpstr>
      <vt:lpstr>Moving the campaign forward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2023-04-21T13:05:51Z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