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FD5964-D617-4437-6C91-299F294E2AEA}" v="18" dt="2023-04-14T16:51:24.922"/>
    <p1510:client id="{517C90A8-293D-4597-B428-2077EBEAF34B}" v="1" dt="2023-04-21T13:05:51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7D0D1-9ABD-437D-8EDA-5727FEB9E4E4}" type="datetimeFigureOut">
              <a:rPr lang="en-GB" smtClean="0"/>
              <a:t>21/04/2023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Graphic 35" descr="European Citizens' Initiative">
            <a:extLst>
              <a:ext uri="{FF2B5EF4-FFF2-40B4-BE49-F238E27FC236}">
                <a16:creationId xmlns:a16="http://schemas.microsoft.com/office/drawing/2014/main" id="{72B5C9EB-D3B8-6911-483E-E77A7DEDF1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4783" y="6031304"/>
            <a:ext cx="1755768" cy="552464"/>
          </a:xfrm>
          <a:prstGeom prst="rect">
            <a:avLst/>
          </a:prstGeom>
        </p:spPr>
      </p:pic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>
              <a:lnSpc>
                <a:spcPct val="85000"/>
              </a:lnSpc>
              <a:buNone/>
            </a:pPr>
            <a:r>
              <a:rPr lang="en-US" dirty="0"/>
              <a:t>Student’s Pack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4" name="Graphic 35" descr="European Citizens' Initiative">
            <a:extLst>
              <a:ext uri="{FF2B5EF4-FFF2-40B4-BE49-F238E27FC236}">
                <a16:creationId xmlns:a16="http://schemas.microsoft.com/office/drawing/2014/main" id="{0D5C8068-E505-F12C-2136-C361371BF2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03" name="Graphic 35" descr="European Citizens' Initiative">
            <a:extLst>
              <a:ext uri="{FF2B5EF4-FFF2-40B4-BE49-F238E27FC236}">
                <a16:creationId xmlns:a16="http://schemas.microsoft.com/office/drawing/2014/main" id="{AD9E495E-4BFA-5F05-2985-B643A145D0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5946" y="6378557"/>
            <a:ext cx="890541" cy="280214"/>
          </a:xfrm>
          <a:prstGeom prst="rect">
            <a:avLst/>
          </a:prstGeom>
        </p:spPr>
      </p:pic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5" name="Graphic 35" descr="European Citizens' Initiative">
            <a:extLst>
              <a:ext uri="{FF2B5EF4-FFF2-40B4-BE49-F238E27FC236}">
                <a16:creationId xmlns:a16="http://schemas.microsoft.com/office/drawing/2014/main" id="{68636859-B913-9B57-36D2-712136C1FD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A53F1-FFB8-46E2-8BBC-A5F022DBFFE2}" type="datetimeFigureOut">
              <a:rPr lang="en-GB" smtClean="0"/>
              <a:t>21/04/2023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050951"/>
            <a:ext cx="5054598" cy="3860802"/>
          </a:xfrm>
        </p:spPr>
        <p:txBody>
          <a:bodyPr/>
          <a:lstStyle/>
          <a:p>
            <a:r>
              <a:rPr lang="en-US" sz="4200" dirty="0"/>
              <a:t>EU DEMOCRACY</a:t>
            </a:r>
            <a:br>
              <a:rPr lang="en-US" sz="4200" dirty="0"/>
            </a:br>
            <a:r>
              <a:rPr lang="en-US" sz="4200" dirty="0"/>
              <a:t>IN ACTION</a:t>
            </a:r>
            <a:br>
              <a:rPr lang="en-US" dirty="0"/>
            </a:br>
            <a:br>
              <a:rPr lang="en-US" sz="2800" dirty="0"/>
            </a:br>
            <a:r>
              <a:rPr lang="en-US" sz="2800" b="0" spc="-40" dirty="0"/>
              <a:t>Have Your Say with the </a:t>
            </a:r>
            <a:br>
              <a:rPr lang="en-US" sz="2800" b="0" dirty="0"/>
            </a:br>
            <a:r>
              <a:rPr lang="en-US" sz="2800" b="0"/>
              <a:t>European Citizens</a:t>
            </a:r>
            <a:br>
              <a:rPr lang="en-US" sz="2800" b="0" dirty="0"/>
            </a:br>
            <a:r>
              <a:rPr lang="en-US" sz="2800" b="0"/>
              <a:t>Initiative</a:t>
            </a:r>
            <a:endParaRPr lang="en-GB" sz="2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0684" y="1097776"/>
            <a:ext cx="2010631" cy="713016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en-US" sz="1900" dirty="0"/>
              <a:t>Unit 3</a:t>
            </a:r>
          </a:p>
          <a:p>
            <a:pPr marL="0" indent="0" algn="ctr">
              <a:spcBef>
                <a:spcPts val="1000"/>
              </a:spcBef>
              <a:buNone/>
            </a:pPr>
            <a:r>
              <a:rPr lang="en-US" sz="1900" dirty="0"/>
              <a:t>The </a:t>
            </a:r>
            <a:r>
              <a:rPr lang="en-US" sz="1900" dirty="0" err="1"/>
              <a:t>eci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ideo 6">
            <a:hlinkClick r:id="" action="ppaction://media"/>
            <a:extLst>
              <a:ext uri="{FF2B5EF4-FFF2-40B4-BE49-F238E27FC236}">
                <a16:creationId xmlns:a16="http://schemas.microsoft.com/office/drawing/2014/main" id="{318FB4FA-AEF6-BF41-402F-3DF035E94CE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933"/>
            <a:ext cx="9186685" cy="5167257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Find another six people from another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six EU countries to form a team with you.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Define your objectives and ask the European Commission to register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the initiative.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Initiative published on the website.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Collect </a:t>
            </a:r>
            <a:r>
              <a:rPr lang="en-GB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million signatures from at least 7 EU countries within 12 months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or on paper).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Get the statements of support verified.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stages of an ECI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Submit your initiative to the </a:t>
            </a:r>
            <a:r>
              <a:rPr lang="en-GB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European </a:t>
            </a:r>
            <a:r>
              <a:rPr lang="en-GB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Commission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Meeting with the </a:t>
            </a:r>
            <a:r>
              <a:rPr lang="en-GB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European </a:t>
            </a:r>
            <a:r>
              <a:rPr lang="en-GB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Commission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Public hearing in the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European Parliament.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Response from the European Commission.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Follow-up by the Commission on proposed actions</a:t>
            </a:r>
            <a:r>
              <a:rPr lang="en-GB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if applicable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Agriculture and animal rights 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Environment and climate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Food safety 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Healthcare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Consumer protection 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Culture and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 areas of action (a selection)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Education, youth and sports 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Energy 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Non-discrimination 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Humanitarian aid 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Transport.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Moving the campaign forward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What would you do to find partners in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other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EU countries?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How would you raise funds for your campaign?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How would you ‘sell’ your idea to get signatures?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How would you attract media attention?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4" ma:contentTypeDescription="Create a new document." ma:contentTypeScope="" ma:versionID="8da06237f04707d8fa678da1c75b2afb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a1653c66cec6c1adce27195f632d0c76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B72EDC-6649-40E0-B01D-E02DAA82C4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c1ee2c-8d9f-4cc8-8bc1-0ef05972d65f"/>
    <ds:schemaRef ds:uri="629aca69-e568-4408-9ad2-aee324182a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215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EU DEMOCRACY IN ACTION  Have Your Say with the  European Citizens Initiative</vt:lpstr>
      <vt:lpstr>PowerPoint Presentation</vt:lpstr>
      <vt:lpstr>The stages of an ECI</vt:lpstr>
      <vt:lpstr>PowerPoint Presentation</vt:lpstr>
      <vt:lpstr>EU areas of action (a selection)</vt:lpstr>
      <vt:lpstr>Moving the campaign forward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2023-04-21T13:05:51Z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