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rtl="false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false">
      <a:defRPr lang="mt-MT"/>
    </a:defPPr>
    <a:lvl1pPr marL="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FD5964-D617-4437-6C91-299F294E2AEA}" v="18" dt="2023-04-14T16:51:24.922"/>
    <p1510:client id="{517C90A8-293D-4597-B428-2077EBEAF34B}" v="1" dt="2023-04-21T13:05:51.4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93" autoAdjust="0"/>
  </p:normalViewPr>
  <p:slideViewPr>
    <p:cSldViewPr snapToGrid="0">
      <p:cViewPr varScale="1">
        <p:scale>
          <a:sx n="78" d="100"/>
          <a:sy n="78" d="100"/>
        </p:scale>
        <p:origin x="7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="http://schemas.openxmlformats.org/presentationml/2006/main" xmlns:a="http://schemas.openxmlformats.org/drawing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pPr rtl="false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pPr rtl="false"/>
            <a:fld id="{36A7D0D1-9ABD-437D-8EDA-5727FEB9E4E4}" type="datetimeFigureOut">
              <a:rPr lang="en-GB" smtClean="0"/>
              <a:t>21/04/2023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pPr rtl="false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 rtl="false"/>
            <a:r>
              <a:rPr lang="mt"/>
              <a:t>Click to edit Master text styles</a:t>
            </a:r>
          </a:p>
          <a:p>
            <a:pPr lvl="1" rtl="false"/>
            <a:r>
              <a:rPr lang="mt"/>
              <a:t>Second level</a:t>
            </a:r>
          </a:p>
          <a:p>
            <a:pPr lvl="2" rtl="false"/>
            <a:r>
              <a:rPr lang="mt"/>
              <a:t>Third level</a:t>
            </a:r>
          </a:p>
          <a:p>
            <a:pPr lvl="3" rtl="false"/>
            <a:r>
              <a:rPr lang="mt"/>
              <a:t>Fourth level</a:t>
            </a:r>
          </a:p>
          <a:p>
            <a:pPr lvl="4" rtl="false"/>
            <a:r>
              <a:rPr lang="m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pPr rtl="false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pPr rtl="false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false"/>
          <a:lstStyle/>
          <a:p>
            <a:pPr rtl="false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false"/>
          <a:lstStyle/>
          <a:p>
            <a:pPr rtl="false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false"/>
          <a:lstStyle/>
          <a:p>
            <a:pPr rtl="false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false"/>
          <a:lstStyle/>
          <a:p>
            <a:pPr rtl="false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false"/>
          <a:lstStyle/>
          <a:p>
            <a:pPr rtl="false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false"/>
          <a:lstStyle/>
          <a:p>
            <a:pPr rtl="false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false"/>
          <a:lstStyle/>
          <a:p>
            <a:pPr rtl="false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false"/>
          <a:lstStyle/>
          <a:p>
            <a:pPr rtl="false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anchor="ctr" anchorCtr="0" rtlCol="false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false"/>
            <a:endParaRPr lang="en-US" dirty="0"/>
          </a:p>
        </p:txBody>
      </p:sp>
      <p:pic>
        <p:nvPicPr>
          <p:cNvPr id="9" name="Graphic 35" descr="European Citizens' Initiative">
            <a:extLst>
              <a:ext uri="{FF2B5EF4-FFF2-40B4-BE49-F238E27FC236}">
                <a16:creationId xmlns:a16="http://schemas.microsoft.com/office/drawing/2014/main" id="{72B5C9EB-D3B8-6911-483E-E77A7DEDF1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4783" y="6031304"/>
            <a:ext cx="1755768" cy="552464"/>
          </a:xfrm>
          <a:prstGeom prst="rect">
            <a:avLst/>
          </a:prstGeom>
        </p:spPr>
      </p:pic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false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false">
              <a:lnSpc>
                <a:spcPct val="85000"/>
              </a:lnSpc>
              <a:buNone/>
            </a:pPr>
            <a:r>
              <a:rPr lang="mt"/>
              <a:t>Student’s Pack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anchor="ctr" anchorCtr="0" rtlCol="false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false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false" anchor="ctr">
            <a:noAutofit/>
          </a:bodyPr>
          <a:lstStyle/>
          <a:p>
            <a:pPr algn="ctr" rtl="false"/>
            <a:endParaRPr lang="en-GB"/>
          </a:p>
        </p:txBody>
      </p:sp>
      <p:pic>
        <p:nvPicPr>
          <p:cNvPr id="4" name="Graphic 35" descr="European Citizens' Initiative">
            <a:extLst>
              <a:ext uri="{FF2B5EF4-FFF2-40B4-BE49-F238E27FC236}">
                <a16:creationId xmlns:a16="http://schemas.microsoft.com/office/drawing/2014/main" id="{0D5C8068-E505-F12C-2136-C361371BF2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04498" y="6378557"/>
            <a:ext cx="890541" cy="2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p="http://schemas.openxmlformats.org/presentationml/2006/main" xmlns:a="http://schemas.openxmlformats.org/drawingml/2006/main" xmlns:r="http://schemas.openxmlformats.org/officeDocument/2006/relationships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false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false"/>
            <a:r>
              <a:rPr lang="m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false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false"/>
            <a:r>
              <a:rPr lang="mt"/>
              <a:t>Click to edit Master text styles</a:t>
            </a:r>
          </a:p>
          <a:p>
            <a:pPr lvl="1" rtl="false"/>
            <a:r>
              <a:rPr lang="mt"/>
              <a:t>Second level</a:t>
            </a:r>
          </a:p>
          <a:p>
            <a:pPr lvl="2" rtl="false"/>
            <a:r>
              <a:rPr lang="mt"/>
              <a:t>Third level</a:t>
            </a:r>
          </a:p>
          <a:p>
            <a:pPr lvl="3" rtl="false"/>
            <a:r>
              <a:rPr lang="mt"/>
              <a:t>Fourth level</a:t>
            </a:r>
          </a:p>
          <a:p>
            <a:pPr lvl="4" rtl="false"/>
            <a:r>
              <a:rPr lang="m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pic>
        <p:nvPicPr>
          <p:cNvPr id="103" name="Graphic 35" descr="European Citizens' Initiative">
            <a:extLst>
              <a:ext uri="{FF2B5EF4-FFF2-40B4-BE49-F238E27FC236}">
                <a16:creationId xmlns:a16="http://schemas.microsoft.com/office/drawing/2014/main" id="{AD9E495E-4BFA-5F05-2985-B643A145D0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5946" y="6378557"/>
            <a:ext cx="890541" cy="280214"/>
          </a:xfrm>
          <a:prstGeom prst="rect">
            <a:avLst/>
          </a:prstGeom>
        </p:spPr>
      </p:pic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p="http://schemas.openxmlformats.org/presentationml/2006/main" xmlns:a="http://schemas.openxmlformats.org/drawingml/2006/main" xmlns:r="http://schemas.openxmlformats.org/officeDocument/2006/relationships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false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false"/>
            <a:r>
              <a:rPr lang="m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false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false"/>
            <a:r>
              <a:rPr lang="mt"/>
              <a:t>Click to edit Master text styles</a:t>
            </a:r>
          </a:p>
          <a:p>
            <a:pPr lvl="1" rtl="false"/>
            <a:r>
              <a:rPr lang="mt"/>
              <a:t>Second level</a:t>
            </a:r>
          </a:p>
          <a:p>
            <a:pPr lvl="2" rtl="false"/>
            <a:r>
              <a:rPr lang="mt"/>
              <a:t>Third level</a:t>
            </a:r>
          </a:p>
          <a:p>
            <a:pPr lvl="3" rtl="false"/>
            <a:r>
              <a:rPr lang="mt"/>
              <a:t>Fourth level</a:t>
            </a:r>
          </a:p>
          <a:p>
            <a:pPr lvl="4" rtl="false"/>
            <a:r>
              <a:rPr lang="m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false" anchor="ctr">
            <a:noAutofit/>
          </a:bodyPr>
          <a:lstStyle/>
          <a:p>
            <a:pPr algn="ctr" rtl="false"/>
            <a:endParaRPr lang="en-GB"/>
          </a:p>
        </p:txBody>
      </p:sp>
      <p:pic>
        <p:nvPicPr>
          <p:cNvPr id="5" name="Graphic 35" descr="European Citizens' Initiative">
            <a:extLst>
              <a:ext uri="{FF2B5EF4-FFF2-40B4-BE49-F238E27FC236}">
                <a16:creationId xmlns:a16="http://schemas.microsoft.com/office/drawing/2014/main" id="{68636859-B913-9B57-36D2-712136C1FD1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04498" y="6378557"/>
            <a:ext cx="890541" cy="2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false" anchor="ctr">
            <a:normAutofit/>
          </a:bodyPr>
          <a:lstStyle/>
          <a:p>
            <a:pPr rtl="false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false">
            <a:normAutofit/>
          </a:bodyPr>
          <a:lstStyle/>
          <a:p>
            <a:pPr lvl="0" rtl="false"/>
            <a:r>
              <a:rPr lang="mt"/>
              <a:t>Click to edit Master text styles</a:t>
            </a:r>
          </a:p>
          <a:p>
            <a:pPr lvl="1" rtl="false"/>
            <a:r>
              <a:rPr lang="mt"/>
              <a:t>Second level</a:t>
            </a:r>
          </a:p>
          <a:p>
            <a:pPr lvl="2" rtl="false"/>
            <a:r>
              <a:rPr lang="mt"/>
              <a:t>Third level</a:t>
            </a:r>
          </a:p>
          <a:p>
            <a:pPr lvl="3" rtl="false"/>
            <a:r>
              <a:rPr lang="mt"/>
              <a:t>Fourth level</a:t>
            </a:r>
          </a:p>
          <a:p>
            <a:pPr lvl="4" rtl="false"/>
            <a:r>
              <a:rPr lang="m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false"/>
            <a:fld id="{FF3A53F1-FFB8-46E2-8BBC-A5F022DBFFE2}" type="datetimeFigureOut">
              <a:rPr lang="en-GB" smtClean="0"/>
              <a:t>21/04/2023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false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false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D4B36BF-0D36-9965-E9AE-55673F40A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2050951"/>
            <a:ext cx="5054598" cy="3860802"/>
          </a:xfrm>
        </p:spPr>
        <p:txBody>
          <a:bodyPr rtlCol="false"/>
          <a:lstStyle/>
          <a:p>
            <a:pPr rtl="false"/>
            <a:r>
              <a:rPr lang="mt" sz="4200"/>
              <a:t>ID-DEMOKRAZIJA TAL-UE</a:t>
            </a:r>
            <a:br>
              <a:rPr lang="en-US" sz="4200" dirty="0"/>
            </a:br>
            <a:r>
              <a:rPr lang="mt" sz="4200"/>
              <a:t>F’AZZJONI</a:t>
            </a:r>
            <a:br>
              <a:rPr lang="en-US" dirty="0"/>
            </a:br>
            <a:br>
              <a:rPr lang="en-US" sz="2800" dirty="0"/>
            </a:br>
            <a:r>
              <a:rPr lang="mt" sz="2800" b="0" spc="-40"/>
              <a:t>Semma’ Leħnek dwar </a:t>
            </a:r>
            <a:br>
              <a:rPr lang="en-US" sz="2800" b="0" dirty="0"/>
            </a:br>
            <a:r>
              <a:rPr lang="mt" sz="2800" b="0"/>
              <a:t>l-Inizjattiva taċ-Ċittadini</a:t>
            </a:r>
            <a:br>
              <a:rPr lang="en-US" sz="2800" b="0" dirty="0"/>
            </a:br>
            <a:r>
              <a:rPr lang="mt" sz="2800" b="0"/>
              <a:t>Ewropej</a:t>
            </a:r>
            <a:endParaRPr lang="en-GB" sz="28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0684" y="1097776"/>
            <a:ext cx="2010631" cy="713016"/>
          </a:xfrm>
        </p:spPr>
        <p:txBody>
          <a:bodyPr rtlCol="false">
            <a:spAutoFit/>
          </a:bodyPr>
          <a:lstStyle/>
          <a:p>
            <a:pPr marL="0" indent="0" algn="ctr" rtl="false">
              <a:buNone/>
            </a:pPr>
            <a:r>
              <a:rPr lang="mt" sz="1900"/>
              <a:t>Unità 3</a:t>
            </a:r>
          </a:p>
          <a:p>
            <a:pPr marL="0" indent="0" algn="ctr" rtl="false">
              <a:spcBef>
                <a:spcPts val="1000"/>
              </a:spcBef>
              <a:buNone/>
            </a:pPr>
            <a:r>
              <a:rPr lang="mt" sz="1900"/>
              <a:t>L-iċe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Video 6">
            <a:hlinkClick r:id="" action="ppaction://media"/>
            <a:extLst>
              <a:ext uri="{FF2B5EF4-FFF2-40B4-BE49-F238E27FC236}">
                <a16:creationId xmlns:a16="http://schemas.microsoft.com/office/drawing/2014/main" id="{318FB4FA-AEF6-BF41-402F-3DF035E94CE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08933"/>
            <a:ext cx="9186685" cy="5167257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 rtl="false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 rtl="false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false" anchor="ctr"/>
              <a:lstStyle/>
              <a:p>
                <a:pPr algn="ctr" rtl="false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false" anchor="ctr"/>
              <a:lstStyle/>
              <a:p>
                <a:pPr algn="ctr" rtl="false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7"/>
            <a:ext cx="5683060" cy="4695602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false" anchor="t">
            <a:noAutofit/>
          </a:bodyPr>
          <a:lstStyle/>
          <a:p>
            <a:pPr marL="536575" lvl="0" indent="-53657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m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Sib sitt persuni oħra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m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minn sitt pajjiżi oħra tal-UE biex jiffurmaw tim miegħek.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mt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Iddefinixxi l-objettivi tiegħek u itlob lill-Kummissjoni Ewropea biex tirreġistra</a:t>
            </a:r>
            <a:r>
              <a:rPr lang="m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l-inizjattiva.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m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Inizjattiva ppubblika fuq is-sit web.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m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Iġbor </a:t>
            </a:r>
            <a:r>
              <a:rPr lang="mt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miljun</a:t>
            </a:r>
            <a:r>
              <a:rPr lang="m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firma minn tal-inqas 7 pajjiżi tal-UE fi żmien 12-il xahar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m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(online jew fuq karta).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m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Ikseb id-dikjarazzjonijiet ta’ appoġġ ivverifikati.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false"/>
          <a:lstStyle/>
          <a:p>
            <a:pPr rtl="false"/>
            <a:r>
              <a:rPr lang="mt"/>
              <a:t>L-istadji tal-IĊE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8"/>
            <a:ext cx="4464317" cy="4695602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false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m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Issottometti l-inizjattiva tiegħek lill-</a:t>
            </a:r>
            <a:r>
              <a:rPr lang="mt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Kummissjoni Ewropea</a:t>
            </a:r>
            <a:r>
              <a:rPr lang="m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m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Laqgħa mal-</a:t>
            </a:r>
            <a:r>
              <a:rPr lang="mt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Kummissjoni Ewropea</a:t>
            </a:r>
            <a:r>
              <a:rPr lang="m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m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Seduta pubblika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m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fil-Parlament Ewropew.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m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Rispons mill-Kummissjoni Ewropea.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m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Segwitu mill-Kummissjoni dwar l-azzjonijiet proposti</a:t>
            </a:r>
            <a:r>
              <a:rPr lang="mt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, jekk applikabbli</a:t>
            </a:r>
            <a:r>
              <a:rPr lang="m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 rtl="false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 rtl="false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false" anchor="ctr"/>
              <a:lstStyle/>
              <a:p>
                <a:pPr algn="ctr" rtl="false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false" anchor="ctr"/>
              <a:lstStyle/>
              <a:p>
                <a:pPr algn="ctr" rtl="false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7"/>
            <a:ext cx="4627979" cy="2797335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false">
            <a:noAutofit/>
          </a:bodyPr>
          <a:lstStyle/>
          <a:p>
            <a:pPr rtl="false"/>
            <a:r>
              <a:rPr lang="m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Agrikoltura u drittijiet tal-annimali </a:t>
            </a:r>
          </a:p>
          <a:p>
            <a:pPr rtl="false"/>
            <a:r>
              <a:rPr lang="m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Ambjent u klima</a:t>
            </a:r>
          </a:p>
          <a:p>
            <a:pPr rtl="false"/>
            <a:r>
              <a:rPr lang="m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Sikurezza tal-ikel </a:t>
            </a:r>
          </a:p>
          <a:p>
            <a:pPr rtl="false"/>
            <a:r>
              <a:rPr lang="m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Kura tas-saħħa</a:t>
            </a:r>
          </a:p>
          <a:p>
            <a:pPr rtl="false"/>
            <a:r>
              <a:rPr lang="m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Protezzjoni tal-konsumatur </a:t>
            </a:r>
          </a:p>
          <a:p>
            <a:pPr rtl="false"/>
            <a:r>
              <a:rPr lang="m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Kultura u media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false"/>
          <a:lstStyle/>
          <a:p>
            <a:pPr rtl="false"/>
            <a:r>
              <a:rPr lang="mt"/>
              <a:t>Oqsma ta’ azzjoni tal-UE (għażla)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78405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false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false"/>
            <a:r>
              <a:rPr lang="m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Edukazzjoni, żgħażagħ u sport </a:t>
            </a:r>
          </a:p>
          <a:p>
            <a:pPr rtl="false"/>
            <a:r>
              <a:rPr lang="m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Enerġija </a:t>
            </a:r>
          </a:p>
          <a:p>
            <a:pPr rtl="false"/>
            <a:r>
              <a:rPr lang="m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Nondiskriminazzjoni </a:t>
            </a:r>
          </a:p>
          <a:p>
            <a:pPr rtl="false"/>
            <a:r>
              <a:rPr lang="m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Għajnuna umanitarja </a:t>
            </a:r>
          </a:p>
          <a:p>
            <a:pPr rtl="false"/>
            <a:r>
              <a:rPr lang="m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Trasport</a:t>
            </a:r>
          </a:p>
          <a:p>
            <a:pPr rtl="false"/>
            <a:r>
              <a:rPr lang="m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Eċċ.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false"/>
          <a:lstStyle/>
          <a:p>
            <a:pPr rtl="false"/>
            <a:r>
              <a:rPr lang="mt"/>
              <a:t>Kif tmexxi l-kampanja ’l quddiem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false" anchor="ctr"/>
          <a:lstStyle/>
          <a:p>
            <a:pPr marL="0" lvl="0" indent="0" algn="ctr" rtl="false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m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X’tagħmel biex issib sħab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m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f’6 pajjiżi oħra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m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tal-UE?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false" anchor="ctr"/>
          <a:lstStyle/>
          <a:p>
            <a:pPr marL="0" lvl="0" indent="0" algn="ctr" rtl="false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m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Kif tiġbor fondi għall-kampanja tiegħek?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false" anchor="ctr"/>
          <a:lstStyle/>
          <a:p>
            <a:pPr marL="0" lvl="0" indent="0" algn="ctr" rtl="false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m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Kif “tbigħ” l-idea tiegħek biex tikseb il-firem?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false" anchor="ctr"/>
          <a:lstStyle/>
          <a:p>
            <a:pPr marL="0" lvl="0" indent="0" algn="ctr" rtl="false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m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Kif tattira l-attenzjoni tal-media?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416AE1-136E-4557-971B-F4A0E16952A1}"/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215</Words>
  <Application>Microsoft Office PowerPoint</Application>
  <PresentationFormat>Widescreen</PresentationFormat>
  <Paragraphs>36</Paragraphs>
  <Slides>6</Slides>
  <Notes>4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EU DEMOCRACY IN ACTION  Have Your Say with the  European Citizens Initiative</vt:lpstr>
      <vt:lpstr>PowerPoint Presentation</vt:lpstr>
      <vt:lpstr>The stages of an ECI</vt:lpstr>
      <vt:lpstr>PowerPoint Presentation</vt:lpstr>
      <vt:lpstr>EU areas of action (a selection)</vt:lpstr>
      <vt:lpstr>Moving the campaign forward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2023-04-21T13:05:51Z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