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B20C7-C233-3882-3313-1A107CBC9DD6}" v="5" dt="2023-04-14T16:51:57.920"/>
    <p1510:client id="{5DA4BBF8-D1F1-4F53-83FC-3709768A6130}" v="1" dt="2023-04-05T07:30:50.164"/>
    <p1510:client id="{C8950607-0D02-42E7-A3E1-E898F8C38EDF}" v="2" dt="2023-04-21T13:06:10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99" d="100"/>
          <a:sy n="99" d="100"/>
        </p:scale>
        <p:origin x="102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02567-0D8C-4431-ACC1-481778550B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35" descr="European Citizens' Initiative">
            <a:extLst>
              <a:ext uri="{FF2B5EF4-FFF2-40B4-BE49-F238E27FC236}">
                <a16:creationId xmlns:a16="http://schemas.microsoft.com/office/drawing/2014/main" id="{FFA4389F-64CE-5243-8398-313A54102B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4783" y="6031304"/>
            <a:ext cx="1755768" cy="552464"/>
          </a:xfrm>
          <a:prstGeom prst="rect">
            <a:avLst/>
          </a:prstGeom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Teacher’s Pack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Graphic 35" descr="European Citizens' Initiative">
            <a:extLst>
              <a:ext uri="{FF2B5EF4-FFF2-40B4-BE49-F238E27FC236}">
                <a16:creationId xmlns:a16="http://schemas.microsoft.com/office/drawing/2014/main" id="{17AE7B64-9954-88E4-1E3C-30B01D642F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4498" y="6378557"/>
            <a:ext cx="890541" cy="2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3" name="Graphic 35" descr="European Citizens' Initiative">
            <a:extLst>
              <a:ext uri="{FF2B5EF4-FFF2-40B4-BE49-F238E27FC236}">
                <a16:creationId xmlns:a16="http://schemas.microsoft.com/office/drawing/2014/main" id="{AD9E495E-4BFA-5F05-2985-B643A145D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5946" y="6378557"/>
            <a:ext cx="890541" cy="280214"/>
          </a:xfrm>
          <a:prstGeom prst="rect">
            <a:avLst/>
          </a:prstGeom>
        </p:spPr>
      </p:pic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Graphic 35" descr="European Citizens' Initiative">
            <a:extLst>
              <a:ext uri="{FF2B5EF4-FFF2-40B4-BE49-F238E27FC236}">
                <a16:creationId xmlns:a16="http://schemas.microsoft.com/office/drawing/2014/main" id="{8B33460D-AC64-21B4-D276-F8D62C9341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04498" y="6378557"/>
            <a:ext cx="890541" cy="2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53F1-FFB8-46E2-8BBC-A5F022DBFFE2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2330094"/>
            <a:ext cx="5740140" cy="3221859"/>
          </a:xfrm>
        </p:spPr>
        <p:txBody>
          <a:bodyPr/>
          <a:lstStyle/>
          <a:p>
            <a:r>
              <a:rPr lang="en-US" dirty="0"/>
              <a:t>EU DEMOCRACY</a:t>
            </a:r>
            <a:br>
              <a:rPr lang="en-US" dirty="0"/>
            </a:br>
            <a:r>
              <a:rPr lang="en-US" dirty="0"/>
              <a:t>IN ACTION</a:t>
            </a:r>
            <a:br>
              <a:rPr lang="en-US" dirty="0"/>
            </a:br>
            <a:br>
              <a:rPr lang="en-US" sz="2800" dirty="0"/>
            </a:br>
            <a:r>
              <a:rPr lang="en-US" sz="2800" b="0" spc="-40" dirty="0"/>
              <a:t>Have Your Say with the </a:t>
            </a:r>
            <a:br>
              <a:rPr lang="en-US" sz="2800" b="0" dirty="0"/>
            </a:br>
            <a:r>
              <a:rPr lang="en-US" sz="2800" b="0"/>
              <a:t>European Citizens'</a:t>
            </a:r>
            <a:br>
              <a:rPr lang="en-US" sz="2800" b="0" dirty="0"/>
            </a:br>
            <a:r>
              <a:rPr lang="en-US" sz="2800" b="0"/>
              <a:t>Initiative</a:t>
            </a:r>
            <a:endParaRPr lang="en-GB" sz="28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Unit 4</a:t>
            </a:r>
            <a:endParaRPr lang="en-GB" sz="1800" dirty="0"/>
          </a:p>
          <a:p>
            <a:pPr marL="0" indent="0" algn="ctr">
              <a:buNone/>
            </a:pPr>
            <a:r>
              <a:rPr lang="en-US" sz="1800" dirty="0"/>
              <a:t>Develop and promote </a:t>
            </a:r>
            <a:br>
              <a:rPr lang="en-US" sz="1800" dirty="0"/>
            </a:br>
            <a:r>
              <a:rPr lang="en-US" sz="1800" dirty="0"/>
              <a:t>an </a:t>
            </a:r>
            <a:r>
              <a:rPr lang="en-US" sz="1800" dirty="0" err="1"/>
              <a:t>eci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 of a successful campaign.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Text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Pictures/Video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Graphics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Other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Partners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cap="all" dirty="0"/>
              <a:t>persuasion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/>
          <a:lstStyle/>
          <a:p>
            <a:r>
              <a:rPr lang="en-GB" dirty="0"/>
              <a:t>Approaches to</a:t>
            </a:r>
            <a:br>
              <a:rPr lang="en-GB" dirty="0"/>
            </a:br>
            <a:r>
              <a:rPr lang="en-GB" dirty="0"/>
              <a:t>persuasion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Logic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Feelings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Ethics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Credibility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400" dirty="0">
                <a:solidFill>
                  <a:schemeClr val="bg1"/>
                </a:solidFill>
              </a:rPr>
              <a:t>Ban the use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of pesticides in agriculture!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How others might</a:t>
            </a:r>
            <a:br>
              <a:rPr lang="en-GB" dirty="0"/>
            </a:br>
            <a:r>
              <a:rPr lang="en-GB" dirty="0"/>
              <a:t>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indent="0" algn="ctr" defTabSz="933450">
              <a:spcBef>
                <a:spcPct val="0"/>
              </a:spcBef>
              <a:buNone/>
            </a:pPr>
            <a:r>
              <a:rPr lang="en-GB" sz="1800" b="1" dirty="0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Parent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Businessperson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anchor="ctr" anchorCtr="0">
            <a:sp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b="1" kern="1200" dirty="0">
                <a:solidFill>
                  <a:schemeClr val="bg1"/>
                </a:solidFill>
              </a:rPr>
              <a:t>Politician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4" ma:contentTypeDescription="Create a new document." ma:contentTypeScope="" ma:versionID="8da06237f04707d8fa678da1c75b2afb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a1653c66cec6c1adce27195f632d0c76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332D5-3CF2-4F99-86ED-6F02C44E4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1ee2c-8d9f-4cc8-8bc1-0ef05972d65f"/>
    <ds:schemaRef ds:uri="629aca69-e568-4408-9ad2-aee324182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EU DEMOCRACY IN ACTION  Have Your Say with the  European Citizens' Initiative</vt:lpstr>
      <vt:lpstr>Elements of a successful campaign.</vt:lpstr>
      <vt:lpstr>Approaches to persuasion</vt:lpstr>
      <vt:lpstr>PowerPoint Presentation</vt:lpstr>
      <vt:lpstr>How others might think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2023-04-21T13:06:16Z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