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A28B6C-0DD2-D7B6-E3A7-9BA8254EC9C3}" v="1" dt="2023-09-04T10:19:11.8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D7EBC508-6A0A-4C68-887F-B48033064127}"/>
    <pc:docChg chg="undo custSel modSld">
      <pc:chgData name="LEVER Steven" userId="145c1310-78e0-4db2-831e-c364d1d3267c" providerId="ADAL" clId="{D7EBC508-6A0A-4C68-887F-B48033064127}" dt="2023-05-25T11:37:50.606" v="43" actId="1035"/>
      <pc:docMkLst>
        <pc:docMk/>
      </pc:docMkLst>
      <pc:sldChg chg="modSp mod">
        <pc:chgData name="LEVER Steven" userId="145c1310-78e0-4db2-831e-c364d1d3267c" providerId="ADAL" clId="{D7EBC508-6A0A-4C68-887F-B48033064127}" dt="2023-05-24T06:54:52.647" v="3"/>
        <pc:sldMkLst>
          <pc:docMk/>
          <pc:sldMk cId="440021409" sldId="256"/>
        </pc:sldMkLst>
        <pc:spChg chg="mod">
          <ac:chgData name="LEVER Steven" userId="145c1310-78e0-4db2-831e-c364d1d3267c" providerId="ADAL" clId="{D7EBC508-6A0A-4C68-887F-B48033064127}" dt="2023-05-24T06:54:15.715" v="2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D7EBC508-6A0A-4C68-887F-B48033064127}" dt="2023-05-24T06:54:52.647" v="3"/>
          <ac:spMkLst>
            <pc:docMk/>
            <pc:sldMk cId="440021409" sldId="256"/>
            <ac:spMk id="3" creationId="{8BA24656-68AB-EE3D-FE7C-DC78E74EAD7E}"/>
          </ac:spMkLst>
        </pc:spChg>
      </pc:sldChg>
      <pc:sldChg chg="modSp mod">
        <pc:chgData name="LEVER Steven" userId="145c1310-78e0-4db2-831e-c364d1d3267c" providerId="ADAL" clId="{D7EBC508-6A0A-4C68-887F-B48033064127}" dt="2023-05-25T11:37:50.606" v="43" actId="1035"/>
        <pc:sldMkLst>
          <pc:docMk/>
          <pc:sldMk cId="1532651043" sldId="273"/>
        </pc:sldMkLst>
        <pc:spChg chg="mod">
          <ac:chgData name="LEVER Steven" userId="145c1310-78e0-4db2-831e-c364d1d3267c" providerId="ADAL" clId="{D7EBC508-6A0A-4C68-887F-B48033064127}" dt="2023-05-25T11:37:22.614" v="21" actId="14100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D7EBC508-6A0A-4C68-887F-B48033064127}" dt="2023-05-25T11:37:50.606" v="43" actId="103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D7EBC508-6A0A-4C68-887F-B48033064127}" dt="2023-05-25T11:37:39.307" v="38" actId="1036"/>
          <ac:spMkLst>
            <pc:docMk/>
            <pc:sldMk cId="1532651043" sldId="273"/>
            <ac:spMk id="5" creationId="{AF06E00C-E8C4-8269-ED27-AFE1A730BD1C}"/>
          </ac:spMkLst>
        </pc:spChg>
      </pc:sldChg>
    </pc:docChg>
  </pc:docChgLst>
  <pc:docChgLst>
    <pc:chgData name="LEVER Steven" userId="S::slever@netcompany.com::265942e2-a5f4-4188-9126-e184a7fa69f3" providerId="AD" clId="Web-{4FA28B6C-0DD2-D7B6-E3A7-9BA8254EC9C3}"/>
    <pc:docChg chg="modSld">
      <pc:chgData name="LEVER Steven" userId="S::slever@netcompany.com::265942e2-a5f4-4188-9126-e184a7fa69f3" providerId="AD" clId="Web-{4FA28B6C-0DD2-D7B6-E3A7-9BA8254EC9C3}" dt="2023-09-04T10:19:11.886" v="0" actId="20577"/>
      <pc:docMkLst>
        <pc:docMk/>
      </pc:docMkLst>
      <pc:sldChg chg="modSp">
        <pc:chgData name="LEVER Steven" userId="S::slever@netcompany.com::265942e2-a5f4-4188-9126-e184a7fa69f3" providerId="AD" clId="Web-{4FA28B6C-0DD2-D7B6-E3A7-9BA8254EC9C3}" dt="2023-09-04T10:19:11.886" v="0" actId="20577"/>
        <pc:sldMkLst>
          <pc:docMk/>
          <pc:sldMk cId="440021409" sldId="256"/>
        </pc:sldMkLst>
        <pc:spChg chg="mod">
          <ac:chgData name="LEVER Steven" userId="S::slever@netcompany.com::265942e2-a5f4-4188-9126-e184a7fa69f3" providerId="AD" clId="Web-{4FA28B6C-0DD2-D7B6-E3A7-9BA8254EC9C3}" dt="2023-09-04T10:19:11.886" v="0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3A96C127-DA88-BA84-D599-91C6731BB3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306" y="5999482"/>
            <a:ext cx="1926731" cy="67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3360D2DE-7B3C-20D8-7A3A-5C5C508245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825" y="6073310"/>
            <a:ext cx="1262806" cy="4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A5B630D3-3B2A-0804-6630-A8E90612A4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450" y="6345196"/>
            <a:ext cx="1016377" cy="3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2B9A7A05-4B7C-09BE-F7D8-0511F2F125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727" y="6332782"/>
            <a:ext cx="1000971" cy="35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915770"/>
            <a:ext cx="5054598" cy="3689352"/>
          </a:xfrm>
        </p:spPr>
        <p:txBody>
          <a:bodyPr rtlCol="0"/>
          <a:lstStyle/>
          <a:p>
            <a:r>
              <a:rPr lang="it" sz="4200"/>
              <a:t>LA DEMOCRAZIA </a:t>
            </a:r>
            <a:r>
              <a:rPr lang="it" sz="4200" dirty="0"/>
              <a:t>DELL’UE</a:t>
            </a:r>
            <a:r>
              <a:rPr lang="en-US" sz="4200" dirty="0"/>
              <a:t/>
            </a:r>
            <a:br>
              <a:rPr lang="en-US" sz="4200" dirty="0"/>
            </a:br>
            <a:r>
              <a:rPr lang="it" sz="4200" dirty="0"/>
              <a:t>IN AZIONE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it-IT" sz="2800" b="0" spc="-40" dirty="0"/>
              <a:t>Di' la tua con l'iniziativa dei cittadini europei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it" dirty="0"/>
              <a:t>Unità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en-GB" dirty="0"/>
              <a:t>Breve </a:t>
            </a:r>
            <a:r>
              <a:rPr lang="en-GB" dirty="0" err="1"/>
              <a:t>introduzione</a:t>
            </a:r>
            <a:r>
              <a:rPr lang="en-GB" dirty="0"/>
              <a:t> </a:t>
            </a:r>
            <a:r>
              <a:rPr lang="en-GB" dirty="0" err="1"/>
              <a:t>all'Unione</a:t>
            </a:r>
            <a:r>
              <a:rPr lang="en-GB" dirty="0"/>
              <a:t> </a:t>
            </a:r>
            <a:r>
              <a:rPr lang="en-GB" dirty="0" err="1"/>
              <a:t>europea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84543"/>
            <a:ext cx="9499600" cy="3139788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Sanità pubblica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1689238" y="5066553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Turismo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8101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Istruzione e formazione professionale, gioventù e 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Protezione civile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Cooperazione amministrativa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it" sz="3200"/>
              <a:t>Settori in cui l’UE può sostenere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it" sz="3200"/>
              <a:t>le </a:t>
            </a:r>
            <a:r>
              <a:rPr lang="it"/>
              <a:t>azioni</a:t>
            </a:r>
            <a:r>
              <a:rPr lang="it" sz="3200"/>
              <a:t> nazionali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IT1W">
            <a:hlinkClick r:id="" action="ppaction://media"/>
            <a:extLst>
              <a:ext uri="{FF2B5EF4-FFF2-40B4-BE49-F238E27FC236}">
                <a16:creationId xmlns:a16="http://schemas.microsoft.com/office/drawing/2014/main" id="{D1DFE3D6-A7A0-D7D4-0E1F-702BCB79D2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0851"/>
            <a:ext cx="9186019" cy="5174451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Quali_sono_i_valori_dell_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0F8F7F33-2089-65BB-CBD1-F362B55409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6603" y="682628"/>
            <a:ext cx="9222810" cy="518452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it" dirty="0">
                <a:solidFill>
                  <a:schemeClr val="bg1"/>
                </a:solidFill>
              </a:rPr>
              <a:t>Valori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it" b="0" dirty="0">
                <a:solidFill>
                  <a:schemeClr val="bg1"/>
                </a:solidFill>
              </a:rPr>
              <a:t>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6045688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it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“L’Unione si fonda sui valori del rispetto della dignità umana, della libertà, della democrazia, dell’uguaglianza, dello Stato di diritto e del rispetto dei diritti umani, compresi i diritti delle persone appartenenti a minoranze. Questi valori sono comuni agli Stati membri in una società caratterizzata dal pluralismo, dalla non discriminazione, dalla tolleranza, dalla giustizia, dalla solidarietà e dalla parità tra donne e uomini.”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it" sz="1600" dirty="0">
                <a:solidFill>
                  <a:schemeClr val="accent1"/>
                </a:solidFill>
              </a:rPr>
              <a:t>Articolo 2 del Trattato di Lisbona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it" sz="1400" b="1" cap="all">
                <a:solidFill>
                  <a:schemeClr val="accent1"/>
                </a:solidFill>
              </a:rPr>
              <a:t>Dignità umana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it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Democrazia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Stato di diritto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Uguaglianza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Libertà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Diritti umani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E462AD-4171-7911-414B-9F114770C7FF}"/>
              </a:ext>
            </a:extLst>
          </p:cNvPr>
          <p:cNvGrpSpPr/>
          <p:nvPr/>
        </p:nvGrpSpPr>
        <p:grpSpPr>
          <a:xfrm>
            <a:off x="7241579" y="919390"/>
            <a:ext cx="1010198" cy="1195861"/>
            <a:chOff x="7234194" y="914796"/>
            <a:chExt cx="1010198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Libertà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A39645-180D-C6C8-1DF6-A08097C4A7F4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1EE124-FE5A-4FC5-C5F4-6FDEF2225FDA}"/>
              </a:ext>
            </a:extLst>
          </p:cNvPr>
          <p:cNvGrpSpPr/>
          <p:nvPr/>
        </p:nvGrpSpPr>
        <p:grpSpPr>
          <a:xfrm>
            <a:off x="9265093" y="4600105"/>
            <a:ext cx="1967919" cy="1283397"/>
            <a:chOff x="9257708" y="4595511"/>
            <a:chExt cx="1967919" cy="1283397"/>
          </a:xfrm>
        </p:grpSpPr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D9F61C42-BA67-6F8F-C077-6F008D03C6B2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Diritti umani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A77F81C-9A7F-4D18-CC51-E1CFB2803BDB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2D25D86-CC7E-F06A-EF3A-8D053D81503B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BB821641-D9B5-7FA8-848C-F47966707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it">
                <a:solidFill>
                  <a:schemeClr val="tx1">
                    <a:lumMod val="75000"/>
                    <a:lumOff val="25000"/>
                  </a:schemeClr>
                </a:solidFill>
              </a:rPr>
              <a:t>Lo spazio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it" sz="4000" b="1" dirty="0" smtClean="0">
                <a:solidFill>
                  <a:schemeClr val="accent1"/>
                </a:solidFill>
              </a:rPr>
              <a:t>29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paesi</a:t>
            </a:r>
            <a:r>
              <a:rPr lang="it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it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*Al 1° gennaio </a:t>
            </a:r>
            <a:r>
              <a:rPr lang="it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2025</a:t>
            </a:r>
            <a:endParaRPr lang="it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i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Niente frontiere tra i membri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Politica comune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materia di visti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i visitatori esterni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54560-F085-24FD-8DA0-9E8D1DFBC4F6}"/>
              </a:ext>
            </a:extLst>
          </p:cNvPr>
          <p:cNvSpPr/>
          <p:nvPr/>
        </p:nvSpPr>
        <p:spPr>
          <a:xfrm>
            <a:off x="5260213" y="509324"/>
            <a:ext cx="361950" cy="361950"/>
          </a:xfrm>
          <a:prstGeom prst="rect">
            <a:avLst/>
          </a:prstGeom>
          <a:solidFill>
            <a:schemeClr val="accent1"/>
          </a:solidFill>
          <a:ln w="4497" cap="flat">
            <a:noFill/>
            <a:prstDash val="solid"/>
            <a:miter/>
          </a:ln>
          <a:effectLst>
            <a:outerShdw blurRad="50800" dist="63500" dir="5400000" algn="t" rotWithShape="0">
              <a:schemeClr val="accent1">
                <a:alpha val="32000"/>
              </a:schemeClr>
            </a:outerShdw>
          </a:effectLst>
        </p:spPr>
        <p:txBody>
          <a:bodyPr rtlCol="0" anchor="ctr"/>
          <a:lstStyle/>
          <a:p>
            <a:pPr rtl="0"/>
            <a:endParaRPr lang="en-GB">
              <a:solidFill>
                <a:schemeClr val="tx1"/>
              </a:solidFill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i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Attuali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membri dello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spazio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2337704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smtClean="0"/>
              <a:t>Bulgaria</a:t>
            </a:r>
            <a:endParaRPr lang="it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>
                <a:cs typeface="Arial"/>
              </a:rPr>
              <a:t>4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Croazia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cs typeface="Arial"/>
              </a:rPr>
              <a:t>5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Repubblica Ceca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cs typeface="Arial"/>
              </a:rPr>
              <a:t>6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Danimarca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cs typeface="Arial"/>
              </a:rPr>
              <a:t>7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cs typeface="Arial"/>
              </a:rPr>
              <a:t>8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>
                <a:cs typeface="Arial"/>
              </a:rPr>
              <a:t>9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 smtClean="0">
                <a:cs typeface="Arial"/>
              </a:rPr>
              <a:t>10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Germania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Grecia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Ungheria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15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Lettonia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Lituania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Lussemburgo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Paesi Bassi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Norvegia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Polonia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Portogallo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Romania</a:t>
            </a:r>
            <a:endParaRPr lang="it" sz="16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25</a:t>
            </a:r>
            <a:r>
              <a:rPr lang="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</a:t>
            </a:r>
            <a:r>
              <a:rPr lang="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Slovacchia</a:t>
            </a:r>
            <a:endParaRPr lang="it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Spagna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28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Svezia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29</a:t>
            </a: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Svizzera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28614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57742" y="1498355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12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11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5" y="4360013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os____il_mercato_unico_europeo__(Small_Custom_480_)">
            <a:hlinkClick r:id="" action="ppaction://media"/>
            <a:extLst>
              <a:ext uri="{FF2B5EF4-FFF2-40B4-BE49-F238E27FC236}">
                <a16:creationId xmlns:a16="http://schemas.microsoft.com/office/drawing/2014/main" id="{DE8A4BFA-BCA3-6E93-472F-8780039DED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1" y="689100"/>
            <a:ext cx="9186018" cy="5163839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it">
                <a:solidFill>
                  <a:schemeClr val="tx1">
                    <a:lumMod val="75000"/>
                    <a:lumOff val="25000"/>
                  </a:schemeClr>
                </a:solidFill>
              </a:rPr>
              <a:t>Il mercato unico e l’unione doganale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Libera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circolazione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it" b="1" i="1" dirty="0">
                <a:solidFill>
                  <a:schemeClr val="bg1"/>
                </a:solidFill>
              </a:rPr>
              <a:t>di: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800" b="1" cap="all">
                  <a:solidFill>
                    <a:schemeClr val="accent1"/>
                  </a:solidFill>
                </a:rPr>
                <a:t>Merci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800" b="1" cap="all">
                  <a:solidFill>
                    <a:schemeClr val="accent1"/>
                  </a:solidFill>
                </a:rPr>
                <a:t>Capitali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800" b="1" cap="all">
                  <a:solidFill>
                    <a:schemeClr val="accent1"/>
                  </a:solidFill>
                </a:rPr>
                <a:t>Servizi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800" b="1" cap="all">
                  <a:solidFill>
                    <a:schemeClr val="accent1"/>
                  </a:solidFill>
                </a:rPr>
                <a:t>Persone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"/>
              <a:t>Su cosa può legiferare l’UE?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Unione doganale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32323"/>
            <a:ext cx="2098530" cy="68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Regole di concorrenza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574765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Politica monetaria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3830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Commercio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Flora e fauna marine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Mercato unico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Occupazione e affari sociali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Agricoltura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Pesca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Ambiente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Protezione dei consumatori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Trasporti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Reti transeuropee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Energia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Diritti fondamentali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Migrazione e affari interni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Sanità pubblica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Ricerca e spazio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it" sz="1400" spc="-10">
                  <a:solidFill>
                    <a:schemeClr val="bg1"/>
                  </a:solidFill>
                </a:rPr>
                <a:t>Cooperazione allo sviluppo e aiuti umanitari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Giustizia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D274D2-807A-4B9D-9C9F-5EC18F5ED306}"/>
</file>

<file path=customXml/itemProps3.xml><?xml version="1.0" encoding="utf-8"?>
<ds:datastoreItem xmlns:ds="http://schemas.openxmlformats.org/officeDocument/2006/customXml" ds:itemID="{9E6B91C4-820A-4B58-880D-5D75D6D388BD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Widescreen</PresentationFormat>
  <Paragraphs>113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LA DEMOCRAZIA DELL’UE IN AZIONE  Di' la tua con l'iniziativa dei cittadini europei</vt:lpstr>
      <vt:lpstr>PowerPoint Presentation</vt:lpstr>
      <vt:lpstr>PowerPoint Presentation</vt:lpstr>
      <vt:lpstr>Valori UE</vt:lpstr>
      <vt:lpstr>Lo spazio Schengen</vt:lpstr>
      <vt:lpstr>Attuali  membri dello  spazio Schengen</vt:lpstr>
      <vt:lpstr>PowerPoint Presentation</vt:lpstr>
      <vt:lpstr>Il mercato unico e l’unione doganale</vt:lpstr>
      <vt:lpstr>Su cosa può legiferare l’UE? </vt:lpstr>
      <vt:lpstr>Settori in cui l’UE può sostenere  le azioni nazionali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68</cp:revision>
  <dcterms:created xsi:type="dcterms:W3CDTF">2023-03-30T13:25:28Z</dcterms:created>
  <dcterms:modified xsi:type="dcterms:W3CDTF">2025-07-03T13:28:14Z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