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BA3E540A-97CD-4F6A-9F48-0B68C2792D13}"/>
    <pc:docChg chg="modSld">
      <pc:chgData name="LEVER Steven" userId="145c1310-78e0-4db2-831e-c364d1d3267c" providerId="ADAL" clId="{BA3E540A-97CD-4F6A-9F48-0B68C2792D13}" dt="2023-05-09T14:11:34.466" v="31" actId="20577"/>
      <pc:docMkLst>
        <pc:docMk/>
      </pc:docMkLst>
      <pc:sldChg chg="modSp mod">
        <pc:chgData name="LEVER Steven" userId="145c1310-78e0-4db2-831e-c364d1d3267c" providerId="ADAL" clId="{BA3E540A-97CD-4F6A-9F48-0B68C2792D13}" dt="2023-05-09T14:11:34.466" v="31" actId="20577"/>
        <pc:sldMkLst>
          <pc:docMk/>
          <pc:sldMk cId="1941604448" sldId="270"/>
        </pc:sldMkLst>
        <pc:spChg chg="mod">
          <ac:chgData name="LEVER Steven" userId="145c1310-78e0-4db2-831e-c364d1d3267c" providerId="ADAL" clId="{BA3E540A-97CD-4F6A-9F48-0B68C2792D13}" dt="2023-05-09T14:11:34.466" v="31" actId="20577"/>
          <ac:spMkLst>
            <pc:docMk/>
            <pc:sldMk cId="1941604448" sldId="270"/>
            <ac:spMk id="9" creationId="{DD957B82-0A39-0F11-7206-49AA0F5A5B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A0484-1CE1-4D4D-98B4-3A0F99F4CC4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35" descr="European Citizens' Initiative">
            <a:extLst>
              <a:ext uri="{FF2B5EF4-FFF2-40B4-BE49-F238E27FC236}">
                <a16:creationId xmlns:a16="http://schemas.microsoft.com/office/drawing/2014/main" id="{02333CA3-EB73-A80B-618D-982ABB6E46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4783" y="6031304"/>
            <a:ext cx="1755768" cy="552464"/>
          </a:xfrm>
          <a:prstGeom prst="rect">
            <a:avLst/>
          </a:prstGeom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Teacher’s Pack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4" name="Graphic 35" descr="European Citizens' Initiative">
            <a:extLst>
              <a:ext uri="{FF2B5EF4-FFF2-40B4-BE49-F238E27FC236}">
                <a16:creationId xmlns:a16="http://schemas.microsoft.com/office/drawing/2014/main" id="{557E2AEF-9497-E6AB-3D82-3C1A0DBFFE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4498" y="6378557"/>
            <a:ext cx="890541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03" name="Graphic 35" descr="European Citizens' Initiative">
            <a:extLst>
              <a:ext uri="{FF2B5EF4-FFF2-40B4-BE49-F238E27FC236}">
                <a16:creationId xmlns:a16="http://schemas.microsoft.com/office/drawing/2014/main" id="{AD9E495E-4BFA-5F05-2985-B643A145D0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5946" y="6378557"/>
            <a:ext cx="890541" cy="280214"/>
          </a:xfrm>
          <a:prstGeom prst="rect">
            <a:avLst/>
          </a:prstGeom>
        </p:spPr>
      </p:pic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phic 35" descr="European Citizens' Initiative">
            <a:extLst>
              <a:ext uri="{FF2B5EF4-FFF2-40B4-BE49-F238E27FC236}">
                <a16:creationId xmlns:a16="http://schemas.microsoft.com/office/drawing/2014/main" id="{B8C8D4D4-A87A-B33B-D754-7CCED369D7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4498" y="6378557"/>
            <a:ext cx="890541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32A-7D3D-48A0-9EDD-079C8D0CF03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A32A-7D3D-48A0-9EDD-079C8D0CF03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A53F1-FFB8-46E2-8BBC-A5F022DBFFE2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/>
          <a:lstStyle/>
          <a:p>
            <a:r>
              <a:rPr lang="en-US" dirty="0"/>
              <a:t>EU DEMOCRACY</a:t>
            </a:r>
            <a:br>
              <a:rPr lang="en-US" dirty="0"/>
            </a:br>
            <a:r>
              <a:rPr lang="en-US" dirty="0"/>
              <a:t>IN ACTION</a:t>
            </a:r>
            <a:br>
              <a:rPr lang="en-US" dirty="0"/>
            </a:br>
            <a:br>
              <a:rPr lang="en-US" sz="2800" dirty="0"/>
            </a:br>
            <a:r>
              <a:rPr lang="en-US" sz="2800" b="0" spc="-40" dirty="0"/>
              <a:t>Have Your Say with the </a:t>
            </a:r>
            <a:br>
              <a:rPr lang="en-US" sz="2800" b="0" dirty="0"/>
            </a:br>
            <a:r>
              <a:rPr lang="en-US" sz="2800" b="0"/>
              <a:t>European Citizens'</a:t>
            </a:r>
            <a:br>
              <a:rPr lang="en-US" sz="2800" b="0" dirty="0"/>
            </a:br>
            <a:r>
              <a:rPr lang="en-US" sz="2800" b="0"/>
              <a:t>Initiative</a:t>
            </a:r>
            <a:endParaRPr lang="en-GB" sz="280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4205" y="1008843"/>
            <a:ext cx="1723590" cy="1224278"/>
          </a:xfrm>
        </p:spPr>
        <p:txBody>
          <a:bodyPr>
            <a:noAutofit/>
          </a:bodyPr>
          <a:lstStyle/>
          <a:p>
            <a:r>
              <a:rPr lang="en-US" sz="1900" dirty="0"/>
              <a:t>Unit 2</a:t>
            </a:r>
          </a:p>
          <a:p>
            <a:r>
              <a:rPr lang="en-US" sz="1900" dirty="0"/>
              <a:t>Democracy in the EU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_I158444ENEN2W">
            <a:hlinkClick r:id="" action="ppaction://media"/>
            <a:extLst>
              <a:ext uri="{FF2B5EF4-FFF2-40B4-BE49-F238E27FC236}">
                <a16:creationId xmlns:a16="http://schemas.microsoft.com/office/drawing/2014/main" id="{4C9093C0-B483-87A6-3364-FD1C3D2E27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79181"/>
            <a:ext cx="9186019" cy="516701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Two Types of Democracy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200" b="1" dirty="0"/>
              <a:t>Representative: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dirty="0"/>
              <a:t>‘A system of government in which citizens elect representatives who propose and vote on legislation or policy initiatives on their behalf’.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Participatory: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system whereby citizens are involved in public decision-making processes, thus complementing representative democracy’.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rebuchet MS"/>
              </a:rPr>
              <a:t>The Three Main EU Institutions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6531F9-303F-770B-B37F-CBA9BE0F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49798"/>
            <a:ext cx="2149650" cy="1487620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BA9C151-FB80-3C01-6490-8DF20A18E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0150" r="7511" b="13047"/>
          <a:stretch/>
        </p:blipFill>
        <p:spPr>
          <a:xfrm>
            <a:off x="1526258" y="3012883"/>
            <a:ext cx="2107206" cy="1527882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AC38F-662C-EC09-BAB8-D2192933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979" y="3449487"/>
            <a:ext cx="3150343" cy="1527882"/>
          </a:xfrm>
          <a:prstGeom prst="rect">
            <a:avLst/>
          </a:prstGeom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European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/>
              </a:rPr>
              <a:t>Represents the common interests of the EU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/>
              </a:rPr>
              <a:t>Proposes new EU laws</a:t>
            </a:r>
            <a:endParaRPr lang="en-GB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 panose="020B0603020202020204" pitchFamily="34" charset="0"/>
              </a:rPr>
              <a:t>Consists of 27 Commissioners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n-GB" sz="2400" dirty="0">
                <a:latin typeface="Trebuchet MS" panose="020B0603020202020204" pitchFamily="34" charset="0"/>
              </a:rPr>
              <a:t>(1 from each EU country)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F8ED177-AB57-BB95-5830-2601FE12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29" y="1648617"/>
            <a:ext cx="1915473" cy="1325563"/>
          </a:xfrm>
          <a:prstGeom prst="rect">
            <a:avLst/>
          </a:prstGeom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Council of the European Union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A074B-4EE4-E1DE-7C3C-9B41D3A05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85" y="1616097"/>
            <a:ext cx="2943228" cy="1427434"/>
          </a:xfrm>
          <a:prstGeom prst="rect">
            <a:avLst/>
          </a:prstGeom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/>
              </a:rPr>
              <a:t>Represents the governments of EU countries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i="0" dirty="0">
                <a:effectLst/>
                <a:latin typeface="Trebuchet MS"/>
              </a:rPr>
              <a:t>Negotiates and adopts EU laws</a:t>
            </a:r>
            <a:endParaRPr lang="en-GB">
              <a:latin typeface="Trebuchet M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 panose="020B0603020202020204" pitchFamily="34" charset="0"/>
              </a:rPr>
              <a:t>Made up of ministers from each EU country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ting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D606B63D-F24E-8FB0-4A4D-F722C6EF800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930" y="708808"/>
            <a:ext cx="9250208" cy="5203042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The European Parliament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9FEC8E5-E415-D9D7-1EB3-144D46D0E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10150" r="7511" b="13047"/>
          <a:stretch/>
        </p:blipFill>
        <p:spPr>
          <a:xfrm>
            <a:off x="7137400" y="1666548"/>
            <a:ext cx="2185500" cy="1584652"/>
          </a:xfrm>
          <a:prstGeom prst="rect">
            <a:avLst/>
          </a:prstGeom>
          <a:ln>
            <a:noFill/>
          </a:ln>
        </p:spPr>
      </p:pic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/>
              </a:rPr>
              <a:t>Represents the citizens of EU countries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/>
              </a:rPr>
              <a:t>Negotiates and adopts EU laws</a:t>
            </a:r>
            <a:endParaRPr lang="en-US" sz="2400">
              <a:latin typeface="Trebuchet M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400" dirty="0">
                <a:latin typeface="Trebuchet MS" panose="020B0603020202020204" pitchFamily="34" charset="0"/>
              </a:rPr>
              <a:t>Directly elected by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n-GB" sz="2400" dirty="0">
                <a:latin typeface="Trebuchet MS" panose="020B0603020202020204" pitchFamily="34" charset="0"/>
              </a:rPr>
              <a:t>EU citizens</a:t>
            </a:r>
          </a:p>
        </p:txBody>
      </p:sp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EU decision-making process-6xZM7Wfux_s">
            <a:hlinkClick r:id="" action="ppaction://media"/>
            <a:extLst>
              <a:ext uri="{FF2B5EF4-FFF2-40B4-BE49-F238E27FC236}">
                <a16:creationId xmlns:a16="http://schemas.microsoft.com/office/drawing/2014/main" id="{5034EA1C-45B6-4824-1FDB-13087C8AE4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39" y="740904"/>
            <a:ext cx="9186019" cy="516760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/>
          <a:lstStyle/>
          <a:p>
            <a:r>
              <a:rPr lang="en-GB" dirty="0"/>
              <a:t>How laws</a:t>
            </a:r>
            <a:br>
              <a:rPr lang="en-GB" dirty="0"/>
            </a:br>
            <a:r>
              <a:rPr lang="en-GB" dirty="0"/>
              <a:t>are made…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D2F300F-4ADC-5A52-063F-B48E7D49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953" y="554350"/>
              <a:ext cx="1700094" cy="117651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 descr="Logo, company name&#10;&#10;Description automatically generated">
              <a:extLst>
                <a:ext uri="{FF2B5EF4-FFF2-40B4-BE49-F238E27FC236}">
                  <a16:creationId xmlns:a16="http://schemas.microsoft.com/office/drawing/2014/main" id="{36746C8E-7FE4-EAD8-E566-035065B52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9" t="10150" r="7511" b="13047"/>
            <a:stretch/>
          </p:blipFill>
          <p:spPr>
            <a:xfrm>
              <a:off x="1506760" y="4644709"/>
              <a:ext cx="1666526" cy="120835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830815-6FD1-D244-F537-54E2BDC0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82890" y="4585708"/>
              <a:ext cx="2491510" cy="1208354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Sent to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Parliament and Council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discussion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European </a:t>
              </a: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PARLIAMENT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125905" y="3863441"/>
              <a:ext cx="29484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COUNCIL OF THE EU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/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Both parties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discuss and can amend the proposal.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they agree, the law is adopted.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European </a:t>
              </a: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COMMISSION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proposes legislation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FAC801-38A3-40CC-BA4E-8A80351E8D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</vt:lpstr>
      <vt:lpstr>Calibri</vt:lpstr>
      <vt:lpstr>Trebuchet MS</vt:lpstr>
      <vt:lpstr>Wingdings</vt:lpstr>
      <vt:lpstr>Office Theme</vt:lpstr>
      <vt:lpstr>EU DEMOCRACY IN ACTION  Have Your Say with the  European Citizens' Initiative</vt:lpstr>
      <vt:lpstr>Two Types of Democracy</vt:lpstr>
      <vt:lpstr>The Three Main EU Institutions</vt:lpstr>
      <vt:lpstr>The European Commission</vt:lpstr>
      <vt:lpstr>The Council of the European Union</vt:lpstr>
      <vt:lpstr>PowerPoint Presentation</vt:lpstr>
      <vt:lpstr>The European Parliament</vt:lpstr>
      <vt:lpstr>PowerPoint Presentation</vt:lpstr>
      <vt:lpstr>How laws are made…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2023-05-09T14:11:44Z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