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28"/>
  </p:notesMasterIdLst>
  <p:sldIdLst>
    <p:sldId id="256" r:id="rId6"/>
    <p:sldId id="300" r:id="rId7"/>
    <p:sldId id="382" r:id="rId8"/>
    <p:sldId id="375" r:id="rId9"/>
    <p:sldId id="376" r:id="rId10"/>
    <p:sldId id="277" r:id="rId11"/>
    <p:sldId id="260" r:id="rId12"/>
    <p:sldId id="264" r:id="rId13"/>
    <p:sldId id="273" r:id="rId14"/>
    <p:sldId id="267" r:id="rId15"/>
    <p:sldId id="290" r:id="rId16"/>
    <p:sldId id="270" r:id="rId17"/>
    <p:sldId id="291" r:id="rId18"/>
    <p:sldId id="271" r:id="rId19"/>
    <p:sldId id="292" r:id="rId20"/>
    <p:sldId id="293" r:id="rId21"/>
    <p:sldId id="294" r:id="rId22"/>
    <p:sldId id="297" r:id="rId23"/>
    <p:sldId id="295" r:id="rId24"/>
    <p:sldId id="378" r:id="rId25"/>
    <p:sldId id="381" r:id="rId26"/>
    <p:sldId id="298" r:id="rId27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41513C-18A5-5A8F-15A9-92C0C8D2BC9C}" name="LEVER Steven" initials="LS" userId="S::slever@netcompany-intrasoft.com::145c1310-78e0-4db2-831e-c364d1d3267c" providerId="AD"/>
  <p188:author id="{88931676-5AAC-2A86-ACAA-CAE33FF4EC36}" name="WALENTYNOWICZ Barbara (SG)" initials="WB(" userId="S::Barbara.WALENTYNOWICZ@ec.europa.eu::33be5bb4-a751-4861-bb35-010616a849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A793-660A-440E-B03A-505151254561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Save Bees and Farmers – submitted</a:t>
            </a:r>
            <a:r>
              <a:rPr lang="en-IE" baseline="0" dirty="0"/>
              <a:t> last week.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6530-02AA-4460-9036-B4DB9F4FAD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7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looking at a green screen&#10;&#10;Description automatically generated with medium confidence">
            <a:extLst>
              <a:ext uri="{FF2B5EF4-FFF2-40B4-BE49-F238E27FC236}">
                <a16:creationId xmlns:a16="http://schemas.microsoft.com/office/drawing/2014/main" id="{DA10B6F5-0964-7645-4769-28C57E157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0" y="2374400"/>
            <a:ext cx="6148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endParaRPr lang="en-GR" sz="2500" baseline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A83FD5-74A4-BDFA-4B9E-EAD99ECFF61A}"/>
              </a:ext>
            </a:extLst>
          </p:cNvPr>
          <p:cNvGrpSpPr/>
          <p:nvPr userDrawn="1"/>
        </p:nvGrpSpPr>
        <p:grpSpPr>
          <a:xfrm>
            <a:off x="4634384" y="6136816"/>
            <a:ext cx="4797850" cy="483236"/>
            <a:chOff x="4634384" y="6136816"/>
            <a:chExt cx="4797850" cy="4832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639DDB-2E83-5C04-13FD-E017B31A5101}"/>
                </a:ext>
              </a:extLst>
            </p:cNvPr>
            <p:cNvGrpSpPr/>
            <p:nvPr userDrawn="1"/>
          </p:nvGrpSpPr>
          <p:grpSpPr>
            <a:xfrm>
              <a:off x="6103137" y="6136816"/>
              <a:ext cx="3329097" cy="362649"/>
              <a:chOff x="4572725" y="6226502"/>
              <a:chExt cx="3616365" cy="40191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ECFE404-4DF5-33CD-5206-095FCC299F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725" y="6290930"/>
                <a:ext cx="1743661" cy="337483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7BF1A655-9A9F-0328-634F-7478C3041F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89" y="6226502"/>
                <a:ext cx="1407201" cy="401911"/>
              </a:xfrm>
              <a:prstGeom prst="rect">
                <a:avLst/>
              </a:prstGeom>
            </p:spPr>
          </p:pic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D7957AB-BDCB-C8D6-449C-11796363F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34384" y="6194950"/>
              <a:ext cx="1040227" cy="425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31488" cy="1325563"/>
          </a:xfrm>
          <a:prstGeom prst="rect">
            <a:avLst/>
          </a:prstGeom>
        </p:spPr>
        <p:txBody>
          <a:bodyPr/>
          <a:lstStyle>
            <a:lvl1pPr>
              <a:defRPr b="0" i="0"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38200" y="1957388"/>
            <a:ext cx="10631488" cy="32718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83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looking at a green screen&#10;&#10;Description automatically generated with medium confidence">
            <a:extLst>
              <a:ext uri="{FF2B5EF4-FFF2-40B4-BE49-F238E27FC236}">
                <a16:creationId xmlns:a16="http://schemas.microsoft.com/office/drawing/2014/main" id="{93377BCD-6D41-1042-A9D0-230F2A5A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0" y="2124478"/>
            <a:ext cx="6102557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7130" y="3485630"/>
            <a:ext cx="6102558" cy="584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596CF-0D6A-79B6-8D6C-A75260CCA554}"/>
              </a:ext>
            </a:extLst>
          </p:cNvPr>
          <p:cNvGrpSpPr/>
          <p:nvPr userDrawn="1"/>
        </p:nvGrpSpPr>
        <p:grpSpPr>
          <a:xfrm>
            <a:off x="4634384" y="6136816"/>
            <a:ext cx="4797850" cy="483236"/>
            <a:chOff x="4634384" y="6136816"/>
            <a:chExt cx="4797850" cy="4832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792FEF-D70B-4714-6CDB-92855D5D18B0}"/>
                </a:ext>
              </a:extLst>
            </p:cNvPr>
            <p:cNvGrpSpPr/>
            <p:nvPr userDrawn="1"/>
          </p:nvGrpSpPr>
          <p:grpSpPr>
            <a:xfrm>
              <a:off x="6103137" y="6136816"/>
              <a:ext cx="3329097" cy="362649"/>
              <a:chOff x="4572725" y="6226502"/>
              <a:chExt cx="3616365" cy="40191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6EBF1F4-3055-6F7A-9779-E0C73F0DC5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725" y="6290930"/>
                <a:ext cx="1743661" cy="337483"/>
              </a:xfrm>
              <a:prstGeom prst="rect">
                <a:avLst/>
              </a:prstGeom>
            </p:spPr>
          </p:pic>
          <p:pic>
            <p:nvPicPr>
              <p:cNvPr id="7" name="Picture 6" descr="Text&#10;&#10;Description automatically generated">
                <a:extLst>
                  <a:ext uri="{FF2B5EF4-FFF2-40B4-BE49-F238E27FC236}">
                    <a16:creationId xmlns:a16="http://schemas.microsoft.com/office/drawing/2014/main" id="{A4E396A3-3353-C488-2A30-76686084D0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89" y="6226502"/>
                <a:ext cx="1407201" cy="401911"/>
              </a:xfrm>
              <a:prstGeom prst="rect">
                <a:avLst/>
              </a:prstGeom>
            </p:spPr>
          </p:pic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55180E7-1285-C38F-5321-5C2B58323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34384" y="6194950"/>
              <a:ext cx="1040227" cy="425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5993"/>
            <a:ext cx="10295238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20778"/>
            <a:ext cx="10295238" cy="27084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326BED-A368-4579-AFB3-E2BE8E1EDC91}"/>
              </a:ext>
            </a:extLst>
          </p:cNvPr>
          <p:cNvGrpSpPr/>
          <p:nvPr userDrawn="1"/>
        </p:nvGrpSpPr>
        <p:grpSpPr>
          <a:xfrm>
            <a:off x="4654537" y="6136817"/>
            <a:ext cx="4777696" cy="458730"/>
            <a:chOff x="2999126" y="6226502"/>
            <a:chExt cx="5189964" cy="5083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D39208-D0E3-6D7D-D92D-AF17DF7B82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25" y="6290930"/>
              <a:ext cx="1743661" cy="337483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57D57819-7946-AF0E-3D6F-1DE5E90A5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89" y="6226502"/>
              <a:ext cx="1407201" cy="401911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A3D79A08-A1B8-1B23-5B4C-A2B80F074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999126" y="6290930"/>
              <a:ext cx="1083892" cy="44396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9878EBF-3785-C6DF-D756-2B8805C4CC26}"/>
              </a:ext>
            </a:extLst>
          </p:cNvPr>
          <p:cNvSpPr txBox="1"/>
          <p:nvPr userDrawn="1"/>
        </p:nvSpPr>
        <p:spPr>
          <a:xfrm>
            <a:off x="990127" y="6136816"/>
            <a:ext cx="3539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Communication campaign implemented by</a:t>
            </a:r>
            <a:endParaRPr lang="en-GR" sz="15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F31955-DEC2-DA58-5D1A-B9DCC1A9500B}"/>
              </a:ext>
            </a:extLst>
          </p:cNvPr>
          <p:cNvGrpSpPr/>
          <p:nvPr userDrawn="1"/>
        </p:nvGrpSpPr>
        <p:grpSpPr>
          <a:xfrm>
            <a:off x="4713608" y="6136819"/>
            <a:ext cx="5092700" cy="536763"/>
            <a:chOff x="2656941" y="6226502"/>
            <a:chExt cx="5532149" cy="5948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B4B456-B8F2-9CB9-B0FE-200FF0749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25" y="6290930"/>
              <a:ext cx="1743661" cy="337483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9707EAAC-BB76-9DD0-DF00-77092B58C0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89" y="6226502"/>
              <a:ext cx="1407201" cy="401911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EF093BE8-B28D-C6B6-7AB5-636C75A863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656941" y="6257481"/>
              <a:ext cx="1376685" cy="5638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F98B1-F51D-D3AC-E348-FEB33137234A}"/>
              </a:ext>
            </a:extLst>
          </p:cNvPr>
          <p:cNvSpPr txBox="1"/>
          <p:nvPr userDrawn="1"/>
        </p:nvSpPr>
        <p:spPr>
          <a:xfrm>
            <a:off x="1048310" y="6136816"/>
            <a:ext cx="3539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Communication campaign implemented by</a:t>
            </a:r>
            <a:endParaRPr lang="en-GR" sz="15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C5B6C6-B120-69B8-763F-2D372FB253FB}"/>
              </a:ext>
            </a:extLst>
          </p:cNvPr>
          <p:cNvGrpSpPr/>
          <p:nvPr userDrawn="1"/>
        </p:nvGrpSpPr>
        <p:grpSpPr>
          <a:xfrm>
            <a:off x="4821673" y="6136819"/>
            <a:ext cx="5092700" cy="536763"/>
            <a:chOff x="2656941" y="6226502"/>
            <a:chExt cx="5532149" cy="5948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75CDCD-2F05-0EC6-C2BA-F493639E6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25" y="6290930"/>
              <a:ext cx="1743661" cy="337483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E140AEB0-A83A-E8BA-E2CC-6AFB19EAA7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89" y="6226502"/>
              <a:ext cx="1407201" cy="401911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93C293F8-8F65-A112-011C-307252F14E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656941" y="6257481"/>
              <a:ext cx="1376685" cy="5638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84"/>
            <a:ext cx="10282881" cy="115011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10714"/>
            <a:ext cx="10282881" cy="291851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6B65D-DA74-7E8E-B405-EB1973D93BAF}"/>
              </a:ext>
            </a:extLst>
          </p:cNvPr>
          <p:cNvSpPr txBox="1"/>
          <p:nvPr userDrawn="1"/>
        </p:nvSpPr>
        <p:spPr>
          <a:xfrm>
            <a:off x="1314323" y="6136816"/>
            <a:ext cx="3539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Communication campaign implemented by</a:t>
            </a:r>
            <a:endParaRPr lang="en-GR" sz="15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64887" cy="689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FA9DBB-4093-AB4D-9A75-67F7ED0DA795}"/>
              </a:ext>
            </a:extLst>
          </p:cNvPr>
          <p:cNvGrpSpPr/>
          <p:nvPr userDrawn="1"/>
        </p:nvGrpSpPr>
        <p:grpSpPr>
          <a:xfrm>
            <a:off x="4692575" y="6136816"/>
            <a:ext cx="4797850" cy="483236"/>
            <a:chOff x="4634384" y="6136816"/>
            <a:chExt cx="4797850" cy="4832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E18A085-E812-B810-3E2F-360085D3FF74}"/>
                </a:ext>
              </a:extLst>
            </p:cNvPr>
            <p:cNvGrpSpPr/>
            <p:nvPr userDrawn="1"/>
          </p:nvGrpSpPr>
          <p:grpSpPr>
            <a:xfrm>
              <a:off x="6103137" y="6136816"/>
              <a:ext cx="3329097" cy="362649"/>
              <a:chOff x="4572725" y="6226502"/>
              <a:chExt cx="3616365" cy="4019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DF965BF-BBE8-E6C6-33D1-6842440F51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725" y="6290930"/>
                <a:ext cx="1743661" cy="337483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6FF7ED3-0916-6307-2624-85BA49C385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89" y="6226502"/>
                <a:ext cx="1407201" cy="401911"/>
              </a:xfrm>
              <a:prstGeom prst="rect">
                <a:avLst/>
              </a:prstGeom>
            </p:spPr>
          </p:pic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7E7D11D-B231-3A7E-CC23-8700659635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34384" y="6194950"/>
              <a:ext cx="1040227" cy="42510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2B8EBD-CCD6-CA05-10F4-8E937D1A3D92}"/>
              </a:ext>
            </a:extLst>
          </p:cNvPr>
          <p:cNvSpPr txBox="1"/>
          <p:nvPr userDrawn="1"/>
        </p:nvSpPr>
        <p:spPr>
          <a:xfrm>
            <a:off x="1181322" y="6136816"/>
            <a:ext cx="3539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Communication campaign implemented by</a:t>
            </a:r>
            <a:endParaRPr lang="en-GR" sz="15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738"/>
            <a:ext cx="10111154" cy="121004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EC Square Sans Pro" panose="02000506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2892"/>
            <a:ext cx="10111154" cy="28963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4ECF52-2244-F611-037A-E7306A864539}"/>
              </a:ext>
            </a:extLst>
          </p:cNvPr>
          <p:cNvGrpSpPr/>
          <p:nvPr userDrawn="1"/>
        </p:nvGrpSpPr>
        <p:grpSpPr>
          <a:xfrm>
            <a:off x="4634384" y="6136816"/>
            <a:ext cx="4797850" cy="483236"/>
            <a:chOff x="4634384" y="6136816"/>
            <a:chExt cx="4797850" cy="4832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6F163B-A2F4-D74D-EB66-4F2F3FF52BB5}"/>
                </a:ext>
              </a:extLst>
            </p:cNvPr>
            <p:cNvGrpSpPr/>
            <p:nvPr userDrawn="1"/>
          </p:nvGrpSpPr>
          <p:grpSpPr>
            <a:xfrm>
              <a:off x="6103137" y="6136816"/>
              <a:ext cx="3329097" cy="362649"/>
              <a:chOff x="4572725" y="6226502"/>
              <a:chExt cx="3616365" cy="4019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4F70286-E244-15CA-B002-B2EE2CC976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725" y="6290930"/>
                <a:ext cx="1743661" cy="337483"/>
              </a:xfrm>
              <a:prstGeom prst="rect">
                <a:avLst/>
              </a:prstGeom>
            </p:spPr>
          </p:pic>
          <p:pic>
            <p:nvPicPr>
              <p:cNvPr id="10" name="Picture 9" descr="Text&#10;&#10;Description automatically generated">
                <a:extLst>
                  <a:ext uri="{FF2B5EF4-FFF2-40B4-BE49-F238E27FC236}">
                    <a16:creationId xmlns:a16="http://schemas.microsoft.com/office/drawing/2014/main" id="{E81F024A-EA7C-2E45-FAA2-460E83D93D9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89" y="6226502"/>
                <a:ext cx="1407201" cy="401911"/>
              </a:xfrm>
              <a:prstGeom prst="rect">
                <a:avLst/>
              </a:prstGeom>
            </p:spPr>
          </p:pic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602F2AE-1FD2-8B2A-7045-E30583A4BE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34384" y="6194950"/>
              <a:ext cx="1040227" cy="42510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9E3C80-FB64-4B1A-52CF-6C9D5D62A43E}"/>
              </a:ext>
            </a:extLst>
          </p:cNvPr>
          <p:cNvSpPr txBox="1"/>
          <p:nvPr userDrawn="1"/>
        </p:nvSpPr>
        <p:spPr>
          <a:xfrm>
            <a:off x="990127" y="6136816"/>
            <a:ext cx="3539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0" u="none" strike="noStrike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Communication campaign implemented by</a:t>
            </a:r>
            <a:endParaRPr lang="en-GR" sz="15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19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Student’s Pack</a:t>
            </a:r>
            <a:endParaRPr lang="en-GB" dirty="0"/>
          </a:p>
        </p:txBody>
      </p:sp>
      <p:pic>
        <p:nvPicPr>
          <p:cNvPr id="174" name="Graphic 35" descr="European Citizens' Initiative">
            <a:extLst>
              <a:ext uri="{FF2B5EF4-FFF2-40B4-BE49-F238E27FC236}">
                <a16:creationId xmlns:a16="http://schemas.microsoft.com/office/drawing/2014/main" id="{FA29F282-84DA-685A-4F52-AC7FAF0F9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4783" y="6031304"/>
            <a:ext cx="1755768" cy="552464"/>
          </a:xfrm>
          <a:prstGeom prst="rect">
            <a:avLst/>
          </a:prstGeom>
        </p:spPr>
      </p:pic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5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D2851F-9C55-BA97-2B57-301D3678358F}"/>
              </a:ext>
            </a:extLst>
          </p:cNvPr>
          <p:cNvGrpSpPr/>
          <p:nvPr userDrawn="1"/>
        </p:nvGrpSpPr>
        <p:grpSpPr>
          <a:xfrm>
            <a:off x="4563687" y="6136816"/>
            <a:ext cx="4868547" cy="483236"/>
            <a:chOff x="4634384" y="6136816"/>
            <a:chExt cx="4797850" cy="4832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5949C5-C1C5-5084-105E-41E045E715FE}"/>
                </a:ext>
              </a:extLst>
            </p:cNvPr>
            <p:cNvGrpSpPr/>
            <p:nvPr userDrawn="1"/>
          </p:nvGrpSpPr>
          <p:grpSpPr>
            <a:xfrm>
              <a:off x="6103137" y="6136816"/>
              <a:ext cx="3329097" cy="362649"/>
              <a:chOff x="4572725" y="6226502"/>
              <a:chExt cx="3616365" cy="4019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4CD8574-6C56-08F6-0D7E-C80749D706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725" y="6290930"/>
                <a:ext cx="1743661" cy="337483"/>
              </a:xfrm>
              <a:prstGeom prst="rect">
                <a:avLst/>
              </a:prstGeom>
            </p:spPr>
          </p:pic>
          <p:pic>
            <p:nvPicPr>
              <p:cNvPr id="6" name="Picture 5" descr="Text&#10;&#10;Description automatically generated">
                <a:extLst>
                  <a:ext uri="{FF2B5EF4-FFF2-40B4-BE49-F238E27FC236}">
                    <a16:creationId xmlns:a16="http://schemas.microsoft.com/office/drawing/2014/main" id="{629BAAB3-5EE4-BB8F-37F2-D79CF027B3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89" y="6226502"/>
                <a:ext cx="1407201" cy="401911"/>
              </a:xfrm>
              <a:prstGeom prst="rect">
                <a:avLst/>
              </a:prstGeom>
            </p:spPr>
          </p:pic>
        </p:grp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951F1C1-A710-BF40-7FCE-AE8820E25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634384" y="6194950"/>
              <a:ext cx="1040227" cy="42510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8EBCFE2-C475-FF4A-1348-7D7CB3249DDB}"/>
              </a:ext>
            </a:extLst>
          </p:cNvPr>
          <p:cNvSpPr txBox="1"/>
          <p:nvPr userDrawn="1"/>
        </p:nvSpPr>
        <p:spPr>
          <a:xfrm>
            <a:off x="990127" y="6136816"/>
            <a:ext cx="3539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Communication campaign implemented by</a:t>
            </a:r>
            <a:endParaRPr lang="en-GR" sz="1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3" r:id="rId4"/>
    <p:sldLayoutId id="2147483665" r:id="rId5"/>
    <p:sldLayoutId id="2147483664" r:id="rId6"/>
    <p:sldLayoutId id="2147483666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AA3D-21B0-C64D-999E-ECEF508B7783}" type="datetimeFigureOut">
              <a:rPr lang="en-GR" smtClean="0"/>
              <a:t>05/17/2023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8174668@N05/3819274818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crookedbrains.net/2014/12/awesome-gadgets-for-photographer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938" y="1468006"/>
            <a:ext cx="5054598" cy="3689352"/>
          </a:xfrm>
        </p:spPr>
        <p:txBody>
          <a:bodyPr/>
          <a:lstStyle/>
          <a:p>
            <a:r>
              <a:rPr lang="en-US" sz="4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DEMOCRACY</a:t>
            </a:r>
            <a:br>
              <a:rPr lang="en-US" sz="4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ACTION</a:t>
            </a:r>
            <a:br>
              <a:rPr lang="en-US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0" spc="-4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Your Say with the </a:t>
            </a:r>
            <a:b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Citizens</a:t>
            </a:r>
            <a:r>
              <a:rPr lang="pl-PL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</a:t>
            </a:r>
            <a:b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Initiative</a:t>
            </a:r>
            <a:b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 – 11 May 2023</a:t>
            </a:r>
            <a:endParaRPr lang="en-GB" sz="2800" b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GB" dirty="0"/>
              <a:t>Unit 1 - A Brief Introduction to the EU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1D9B1-BFA4-A0FA-8658-EE02DBB93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9640" y="2054412"/>
            <a:ext cx="4906816" cy="291851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GB" b="1" cap="all" spc="2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Aims and objectives:</a:t>
            </a:r>
            <a:endParaRPr lang="en-GB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the values of the EU</a:t>
            </a:r>
            <a:endParaRPr lang="en-GB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the Schengen Area </a:t>
            </a:r>
            <a:endParaRPr lang="pl-PL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800"/>
              </a:spcAft>
              <a:buClr>
                <a:srgbClr val="404040"/>
              </a:buClr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European single market</a:t>
            </a:r>
            <a:endParaRPr lang="en-GB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 EU areas of action</a:t>
            </a:r>
            <a:endParaRPr lang="en-GB" dirty="0"/>
          </a:p>
          <a:p>
            <a:endParaRPr lang="en-GB" dirty="0"/>
          </a:p>
        </p:txBody>
      </p:sp>
      <p:pic>
        <p:nvPicPr>
          <p:cNvPr id="3" name="Picture 2" descr="A blue flag with yellow stars&#10;&#10;Description automatically generated with medium confidence">
            <a:extLst>
              <a:ext uri="{FF2B5EF4-FFF2-40B4-BE49-F238E27FC236}">
                <a16:creationId xmlns:a16="http://schemas.microsoft.com/office/drawing/2014/main" id="{A0CF4480-6701-BC6F-B105-43CEDEE8F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46193"/>
            <a:ext cx="3953328" cy="264020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3766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82FE-2E6E-DB46-6C86-74487D61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class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80F5B-2427-4CC1-46AD-BF8856A9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84" y="1733637"/>
            <a:ext cx="8654832" cy="252432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32683-3DBE-D753-D7BB-7AD1FF989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4" y="4453856"/>
            <a:ext cx="7219661" cy="81988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95501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976184"/>
            <a:ext cx="10972800" cy="11501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/>
              <a:t>Unit 2</a:t>
            </a:r>
            <a:r>
              <a:rPr lang="pl-PL" dirty="0"/>
              <a:t> </a:t>
            </a:r>
            <a:r>
              <a:rPr lang="en-GB" dirty="0"/>
              <a:t>-</a:t>
            </a:r>
            <a:r>
              <a:rPr lang="pl-PL" dirty="0"/>
              <a:t> </a:t>
            </a:r>
            <a:r>
              <a:rPr lang="en-GB" dirty="0"/>
              <a:t>Democracy in the EU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20618-A6FF-CE40-A5DF-A6F745862C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369" y="1959730"/>
            <a:ext cx="5182543" cy="2918511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GB" b="1" cap="all" spc="2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Aims and objectives:</a:t>
            </a:r>
            <a:endParaRPr lang="en-GB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the idea of participatory democracy</a:t>
            </a:r>
            <a:endParaRPr lang="en-GB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the main legislative bodies of the EU</a:t>
            </a:r>
            <a:endParaRPr lang="en-GB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 how EU laws are made</a:t>
            </a: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the idea of the European Citizens’ Initiative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1498E3-1839-6A92-F2C8-32A326F0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02" y="2156059"/>
            <a:ext cx="5009798" cy="333986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9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82FE-2E6E-DB46-6C86-74487D61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" y="984738"/>
            <a:ext cx="10111154" cy="1210043"/>
          </a:xfrm>
        </p:spPr>
        <p:txBody>
          <a:bodyPr/>
          <a:lstStyle/>
          <a:p>
            <a:pPr algn="ctr"/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class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94ABD8-803A-58AD-ED34-5211D281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28" y="1601008"/>
            <a:ext cx="8741059" cy="371913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3458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724D-C8BA-5021-A575-29B706957B3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GB" dirty="0"/>
              <a:t>Unit 3 - The European Citizens’ Initiative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81D59-A712-D34B-96F6-74F854C01BB2}"/>
              </a:ext>
            </a:extLst>
          </p:cNvPr>
          <p:cNvSpPr txBox="1"/>
          <p:nvPr/>
        </p:nvSpPr>
        <p:spPr>
          <a:xfrm>
            <a:off x="5654094" y="1987580"/>
            <a:ext cx="5965540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b="1" cap="all" spc="2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Aims and objectives:</a:t>
            </a:r>
            <a:endParaRPr lang="en-GB" sz="280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the European Citizens’ Initiative</a:t>
            </a:r>
            <a:endParaRPr lang="en-GB" sz="28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 students to think of issues that are important to them and that would be relevant at EU level</a:t>
            </a:r>
            <a:endParaRPr lang="en-GB" sz="2800" dirty="0"/>
          </a:p>
        </p:txBody>
      </p:sp>
      <p:pic>
        <p:nvPicPr>
          <p:cNvPr id="3074" name="Picture 2" descr="Group of people taking selfie">
            <a:extLst>
              <a:ext uri="{FF2B5EF4-FFF2-40B4-BE49-F238E27FC236}">
                <a16:creationId xmlns:a16="http://schemas.microsoft.com/office/drawing/2014/main" id="{8C2581E7-4B69-42BB-5669-2D7FD8FA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995517"/>
            <a:ext cx="4343400" cy="28956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28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82FE-2E6E-DB46-6C86-74487D61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70" y="984738"/>
            <a:ext cx="10111154" cy="1210043"/>
          </a:xfrm>
        </p:spPr>
        <p:txBody>
          <a:bodyPr/>
          <a:lstStyle/>
          <a:p>
            <a:pPr algn="ctr"/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class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E10C8-7710-D9FB-9BDD-E67F07E7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49" y="1803652"/>
            <a:ext cx="5172941" cy="425567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5536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36DBBE-DA28-0476-B36F-322E96FB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7" y="965993"/>
            <a:ext cx="10295238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/>
              <a:t>Unit 4 - Develop and Promote an ECI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E8D17-E0DF-9EB8-4C26-9B7839DD0F29}"/>
              </a:ext>
            </a:extLst>
          </p:cNvPr>
          <p:cNvSpPr txBox="1"/>
          <p:nvPr/>
        </p:nvSpPr>
        <p:spPr>
          <a:xfrm>
            <a:off x="720437" y="2291556"/>
            <a:ext cx="5671127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b="1" cap="all" spc="2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Aims and objectives:</a:t>
            </a:r>
            <a:endParaRPr lang="en-GB" sz="280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have students create their own campaign</a:t>
            </a:r>
            <a:endParaRPr lang="en-GB" sz="28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40404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explore communication skills</a:t>
            </a:r>
            <a:endParaRPr lang="en-GB" sz="2800" dirty="0"/>
          </a:p>
        </p:txBody>
      </p:sp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C96A893-56DA-5209-52C1-3B52F30C5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94724" y="2080700"/>
            <a:ext cx="3968405" cy="264767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58684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82FE-2E6E-DB46-6C86-74487D61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2" y="984738"/>
            <a:ext cx="10111154" cy="1210043"/>
          </a:xfrm>
        </p:spPr>
        <p:txBody>
          <a:bodyPr/>
          <a:lstStyle/>
          <a:p>
            <a:pPr algn="ctr"/>
            <a:r>
              <a:rPr lang="pl-PL" dirty="0" err="1"/>
              <a:t>Example</a:t>
            </a:r>
            <a:r>
              <a:rPr lang="pl-PL" dirty="0"/>
              <a:t> of </a:t>
            </a:r>
            <a:r>
              <a:rPr lang="pl-PL" dirty="0" err="1"/>
              <a:t>class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E4543-E979-C0C0-4821-4D894FEC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1" y="1850313"/>
            <a:ext cx="6097156" cy="334129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Picture 3" descr="A person taking a picture of a person&#10;&#10;Description automatically generated with low confidence">
            <a:extLst>
              <a:ext uri="{FF2B5EF4-FFF2-40B4-BE49-F238E27FC236}">
                <a16:creationId xmlns:a16="http://schemas.microsoft.com/office/drawing/2014/main" id="{B7CE5380-7C8A-1700-8BB9-0BDA09CF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4324" y="2028825"/>
            <a:ext cx="4200525" cy="280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C3DDC-E302-2B69-1D4F-D2C9BC117CEB}"/>
              </a:ext>
            </a:extLst>
          </p:cNvPr>
          <p:cNvSpPr txBox="1"/>
          <p:nvPr/>
        </p:nvSpPr>
        <p:spPr>
          <a:xfrm>
            <a:off x="2343157" y="8083537"/>
            <a:ext cx="4200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www.crookedbrains.net/2014/12/awesome-gadgets-for-photographers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83238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C3DAAE-C157-9B56-96C4-DB614FB077A8}"/>
              </a:ext>
            </a:extLst>
          </p:cNvPr>
          <p:cNvGrpSpPr/>
          <p:nvPr/>
        </p:nvGrpSpPr>
        <p:grpSpPr>
          <a:xfrm>
            <a:off x="1314706" y="1926858"/>
            <a:ext cx="3858114" cy="1193678"/>
            <a:chOff x="151386" y="599142"/>
            <a:chExt cx="3858114" cy="1193678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17724AE4-CA0B-549C-DB82-86E79EB87519}"/>
                </a:ext>
              </a:extLst>
            </p:cNvPr>
            <p:cNvGrpSpPr/>
            <p:nvPr/>
          </p:nvGrpSpPr>
          <p:grpSpPr>
            <a:xfrm>
              <a:off x="2210149" y="981278"/>
              <a:ext cx="803258" cy="803258"/>
              <a:chOff x="0" y="0"/>
              <a:chExt cx="457009" cy="457009"/>
            </a:xfrm>
          </p:grpSpPr>
          <p:sp>
            <p:nvSpPr>
              <p:cNvPr id="12" name="Free-form: Shape 87629952">
                <a:extLst>
                  <a:ext uri="{FF2B5EF4-FFF2-40B4-BE49-F238E27FC236}">
                    <a16:creationId xmlns:a16="http://schemas.microsoft.com/office/drawing/2014/main" id="{B0045765-4F73-4A67-3E31-B792FEF103F8}"/>
                  </a:ext>
                </a:extLst>
              </p:cNvPr>
              <p:cNvSpPr/>
              <p:nvPr/>
            </p:nvSpPr>
            <p:spPr>
              <a:xfrm>
                <a:off x="0" y="0"/>
                <a:ext cx="457009" cy="457009"/>
              </a:xfrm>
              <a:custGeom>
                <a:avLst/>
                <a:gdLst>
                  <a:gd name="connsiteX0" fmla="*/ 457010 w 457009"/>
                  <a:gd name="connsiteY0" fmla="*/ 228505 h 457009"/>
                  <a:gd name="connsiteX1" fmla="*/ 228505 w 457009"/>
                  <a:gd name="connsiteY1" fmla="*/ 457010 h 457009"/>
                  <a:gd name="connsiteX2" fmla="*/ 0 w 457009"/>
                  <a:gd name="connsiteY2" fmla="*/ 228505 h 457009"/>
                  <a:gd name="connsiteX3" fmla="*/ 228505 w 457009"/>
                  <a:gd name="connsiteY3" fmla="*/ 0 h 457009"/>
                  <a:gd name="connsiteX4" fmla="*/ 457010 w 457009"/>
                  <a:gd name="connsiteY4" fmla="*/ 228505 h 45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009" h="457009">
                    <a:moveTo>
                      <a:pt x="457010" y="228505"/>
                    </a:moveTo>
                    <a:cubicBezTo>
                      <a:pt x="457010" y="354704"/>
                      <a:pt x="354704" y="457010"/>
                      <a:pt x="228505" y="457010"/>
                    </a:cubicBezTo>
                    <a:cubicBezTo>
                      <a:pt x="102305" y="457010"/>
                      <a:pt x="0" y="354704"/>
                      <a:pt x="0" y="228505"/>
                    </a:cubicBezTo>
                    <a:cubicBezTo>
                      <a:pt x="0" y="102305"/>
                      <a:pt x="102305" y="0"/>
                      <a:pt x="228505" y="0"/>
                    </a:cubicBezTo>
                    <a:cubicBezTo>
                      <a:pt x="354704" y="0"/>
                      <a:pt x="457010" y="102305"/>
                      <a:pt x="457010" y="228505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Free-form: Shape 89607893">
                <a:extLst>
                  <a:ext uri="{FF2B5EF4-FFF2-40B4-BE49-F238E27FC236}">
                    <a16:creationId xmlns:a16="http://schemas.microsoft.com/office/drawing/2014/main" id="{FF8622CE-4C59-8AD5-9A95-B55A07FDB38E}"/>
                  </a:ext>
                </a:extLst>
              </p:cNvPr>
              <p:cNvSpPr/>
              <p:nvPr/>
            </p:nvSpPr>
            <p:spPr>
              <a:xfrm>
                <a:off x="60102" y="106679"/>
                <a:ext cx="333565" cy="252888"/>
              </a:xfrm>
              <a:custGeom>
                <a:avLst/>
                <a:gdLst>
                  <a:gd name="connsiteX0" fmla="*/ 271272 w 333565"/>
                  <a:gd name="connsiteY0" fmla="*/ 84296 h 252888"/>
                  <a:gd name="connsiteX1" fmla="*/ 261271 w 333565"/>
                  <a:gd name="connsiteY1" fmla="*/ 74295 h 252888"/>
                  <a:gd name="connsiteX2" fmla="*/ 271272 w 333565"/>
                  <a:gd name="connsiteY2" fmla="*/ 64294 h 252888"/>
                  <a:gd name="connsiteX3" fmla="*/ 281273 w 333565"/>
                  <a:gd name="connsiteY3" fmla="*/ 74295 h 252888"/>
                  <a:gd name="connsiteX4" fmla="*/ 271272 w 333565"/>
                  <a:gd name="connsiteY4" fmla="*/ 84296 h 252888"/>
                  <a:gd name="connsiteX5" fmla="*/ 241173 w 333565"/>
                  <a:gd name="connsiteY5" fmla="*/ 74295 h 252888"/>
                  <a:gd name="connsiteX6" fmla="*/ 231172 w 333565"/>
                  <a:gd name="connsiteY6" fmla="*/ 64294 h 252888"/>
                  <a:gd name="connsiteX7" fmla="*/ 221171 w 333565"/>
                  <a:gd name="connsiteY7" fmla="*/ 74295 h 252888"/>
                  <a:gd name="connsiteX8" fmla="*/ 231172 w 333565"/>
                  <a:gd name="connsiteY8" fmla="*/ 84296 h 252888"/>
                  <a:gd name="connsiteX9" fmla="*/ 241173 w 333565"/>
                  <a:gd name="connsiteY9" fmla="*/ 74295 h 252888"/>
                  <a:gd name="connsiteX10" fmla="*/ 297275 w 333565"/>
                  <a:gd name="connsiteY10" fmla="*/ 95 h 252888"/>
                  <a:gd name="connsiteX11" fmla="*/ 159830 w 333565"/>
                  <a:gd name="connsiteY11" fmla="*/ 95 h 252888"/>
                  <a:gd name="connsiteX12" fmla="*/ 123539 w 333565"/>
                  <a:gd name="connsiteY12" fmla="*/ 36386 h 252888"/>
                  <a:gd name="connsiteX13" fmla="*/ 128302 w 333565"/>
                  <a:gd name="connsiteY13" fmla="*/ 41148 h 252888"/>
                  <a:gd name="connsiteX14" fmla="*/ 133064 w 333565"/>
                  <a:gd name="connsiteY14" fmla="*/ 36386 h 252888"/>
                  <a:gd name="connsiteX15" fmla="*/ 159830 w 333565"/>
                  <a:gd name="connsiteY15" fmla="*/ 9620 h 252888"/>
                  <a:gd name="connsiteX16" fmla="*/ 297275 w 333565"/>
                  <a:gd name="connsiteY16" fmla="*/ 9620 h 252888"/>
                  <a:gd name="connsiteX17" fmla="*/ 324041 w 333565"/>
                  <a:gd name="connsiteY17" fmla="*/ 36386 h 252888"/>
                  <a:gd name="connsiteX18" fmla="*/ 324041 w 333565"/>
                  <a:gd name="connsiteY18" fmla="*/ 114300 h 252888"/>
                  <a:gd name="connsiteX19" fmla="*/ 297275 w 333565"/>
                  <a:gd name="connsiteY19" fmla="*/ 141065 h 252888"/>
                  <a:gd name="connsiteX20" fmla="*/ 292513 w 333565"/>
                  <a:gd name="connsiteY20" fmla="*/ 145828 h 252888"/>
                  <a:gd name="connsiteX21" fmla="*/ 292513 w 333565"/>
                  <a:gd name="connsiteY21" fmla="*/ 175641 h 252888"/>
                  <a:gd name="connsiteX22" fmla="*/ 259270 w 333565"/>
                  <a:gd name="connsiteY22" fmla="*/ 142399 h 252888"/>
                  <a:gd name="connsiteX23" fmla="*/ 255937 w 333565"/>
                  <a:gd name="connsiteY23" fmla="*/ 140970 h 252888"/>
                  <a:gd name="connsiteX24" fmla="*/ 231172 w 333565"/>
                  <a:gd name="connsiteY24" fmla="*/ 140970 h 252888"/>
                  <a:gd name="connsiteX25" fmla="*/ 226409 w 333565"/>
                  <a:gd name="connsiteY25" fmla="*/ 145733 h 252888"/>
                  <a:gd name="connsiteX26" fmla="*/ 231172 w 333565"/>
                  <a:gd name="connsiteY26" fmla="*/ 150495 h 252888"/>
                  <a:gd name="connsiteX27" fmla="*/ 254032 w 333565"/>
                  <a:gd name="connsiteY27" fmla="*/ 150495 h 252888"/>
                  <a:gd name="connsiteX28" fmla="*/ 293941 w 333565"/>
                  <a:gd name="connsiteY28" fmla="*/ 190405 h 252888"/>
                  <a:gd name="connsiteX29" fmla="*/ 297275 w 333565"/>
                  <a:gd name="connsiteY29" fmla="*/ 191834 h 252888"/>
                  <a:gd name="connsiteX30" fmla="*/ 299085 w 333565"/>
                  <a:gd name="connsiteY30" fmla="*/ 191453 h 252888"/>
                  <a:gd name="connsiteX31" fmla="*/ 302038 w 333565"/>
                  <a:gd name="connsiteY31" fmla="*/ 187071 h 252888"/>
                  <a:gd name="connsiteX32" fmla="*/ 302038 w 333565"/>
                  <a:gd name="connsiteY32" fmla="*/ 150209 h 252888"/>
                  <a:gd name="connsiteX33" fmla="*/ 333566 w 333565"/>
                  <a:gd name="connsiteY33" fmla="*/ 114205 h 252888"/>
                  <a:gd name="connsiteX34" fmla="*/ 333566 w 333565"/>
                  <a:gd name="connsiteY34" fmla="*/ 36290 h 252888"/>
                  <a:gd name="connsiteX35" fmla="*/ 297275 w 333565"/>
                  <a:gd name="connsiteY35" fmla="*/ 0 h 252888"/>
                  <a:gd name="connsiteX36" fmla="*/ 202406 w 333565"/>
                  <a:gd name="connsiteY36" fmla="*/ 92297 h 252888"/>
                  <a:gd name="connsiteX37" fmla="*/ 202406 w 333565"/>
                  <a:gd name="connsiteY37" fmla="*/ 175260 h 252888"/>
                  <a:gd name="connsiteX38" fmla="*/ 170593 w 333565"/>
                  <a:gd name="connsiteY38" fmla="*/ 208883 h 252888"/>
                  <a:gd name="connsiteX39" fmla="*/ 73533 w 333565"/>
                  <a:gd name="connsiteY39" fmla="*/ 208883 h 252888"/>
                  <a:gd name="connsiteX40" fmla="*/ 31813 w 333565"/>
                  <a:gd name="connsiteY40" fmla="*/ 252889 h 252888"/>
                  <a:gd name="connsiteX41" fmla="*/ 31813 w 333565"/>
                  <a:gd name="connsiteY41" fmla="*/ 208883 h 252888"/>
                  <a:gd name="connsiteX42" fmla="*/ 0 w 333565"/>
                  <a:gd name="connsiteY42" fmla="*/ 175260 h 252888"/>
                  <a:gd name="connsiteX43" fmla="*/ 0 w 333565"/>
                  <a:gd name="connsiteY43" fmla="*/ 92297 h 252888"/>
                  <a:gd name="connsiteX44" fmla="*/ 31813 w 333565"/>
                  <a:gd name="connsiteY44" fmla="*/ 58674 h 252888"/>
                  <a:gd name="connsiteX45" fmla="*/ 170593 w 333565"/>
                  <a:gd name="connsiteY45" fmla="*/ 58674 h 252888"/>
                  <a:gd name="connsiteX46" fmla="*/ 202406 w 333565"/>
                  <a:gd name="connsiteY46" fmla="*/ 92297 h 252888"/>
                  <a:gd name="connsiteX47" fmla="*/ 72485 w 333565"/>
                  <a:gd name="connsiteY47" fmla="*/ 132683 h 252888"/>
                  <a:gd name="connsiteX48" fmla="*/ 62484 w 333565"/>
                  <a:gd name="connsiteY48" fmla="*/ 122682 h 252888"/>
                  <a:gd name="connsiteX49" fmla="*/ 52483 w 333565"/>
                  <a:gd name="connsiteY49" fmla="*/ 132683 h 252888"/>
                  <a:gd name="connsiteX50" fmla="*/ 62484 w 333565"/>
                  <a:gd name="connsiteY50" fmla="*/ 142685 h 252888"/>
                  <a:gd name="connsiteX51" fmla="*/ 72485 w 333565"/>
                  <a:gd name="connsiteY51" fmla="*/ 132683 h 252888"/>
                  <a:gd name="connsiteX52" fmla="*/ 112585 w 333565"/>
                  <a:gd name="connsiteY52" fmla="*/ 132683 h 252888"/>
                  <a:gd name="connsiteX53" fmla="*/ 102584 w 333565"/>
                  <a:gd name="connsiteY53" fmla="*/ 122682 h 252888"/>
                  <a:gd name="connsiteX54" fmla="*/ 92583 w 333565"/>
                  <a:gd name="connsiteY54" fmla="*/ 132683 h 252888"/>
                  <a:gd name="connsiteX55" fmla="*/ 102584 w 333565"/>
                  <a:gd name="connsiteY55" fmla="*/ 142685 h 252888"/>
                  <a:gd name="connsiteX56" fmla="*/ 112585 w 333565"/>
                  <a:gd name="connsiteY56" fmla="*/ 132683 h 252888"/>
                  <a:gd name="connsiteX57" fmla="*/ 152686 w 333565"/>
                  <a:gd name="connsiteY57" fmla="*/ 132683 h 252888"/>
                  <a:gd name="connsiteX58" fmla="*/ 142685 w 333565"/>
                  <a:gd name="connsiteY58" fmla="*/ 122682 h 252888"/>
                  <a:gd name="connsiteX59" fmla="*/ 132683 w 333565"/>
                  <a:gd name="connsiteY59" fmla="*/ 132683 h 252888"/>
                  <a:gd name="connsiteX60" fmla="*/ 142685 w 333565"/>
                  <a:gd name="connsiteY60" fmla="*/ 142685 h 252888"/>
                  <a:gd name="connsiteX61" fmla="*/ 152686 w 333565"/>
                  <a:gd name="connsiteY61" fmla="*/ 132683 h 25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33565" h="252888">
                    <a:moveTo>
                      <a:pt x="271272" y="84296"/>
                    </a:moveTo>
                    <a:cubicBezTo>
                      <a:pt x="265748" y="84296"/>
                      <a:pt x="261271" y="79820"/>
                      <a:pt x="261271" y="74295"/>
                    </a:cubicBezTo>
                    <a:cubicBezTo>
                      <a:pt x="261271" y="68771"/>
                      <a:pt x="265748" y="64294"/>
                      <a:pt x="271272" y="64294"/>
                    </a:cubicBezTo>
                    <a:cubicBezTo>
                      <a:pt x="276797" y="64294"/>
                      <a:pt x="281273" y="68771"/>
                      <a:pt x="281273" y="74295"/>
                    </a:cubicBezTo>
                    <a:cubicBezTo>
                      <a:pt x="281273" y="79820"/>
                      <a:pt x="276797" y="84296"/>
                      <a:pt x="271272" y="84296"/>
                    </a:cubicBezTo>
                    <a:close/>
                    <a:moveTo>
                      <a:pt x="241173" y="74295"/>
                    </a:moveTo>
                    <a:cubicBezTo>
                      <a:pt x="241173" y="68771"/>
                      <a:pt x="236696" y="64294"/>
                      <a:pt x="231172" y="64294"/>
                    </a:cubicBezTo>
                    <a:cubicBezTo>
                      <a:pt x="225647" y="64294"/>
                      <a:pt x="221171" y="68771"/>
                      <a:pt x="221171" y="74295"/>
                    </a:cubicBezTo>
                    <a:cubicBezTo>
                      <a:pt x="221171" y="79820"/>
                      <a:pt x="225647" y="84296"/>
                      <a:pt x="231172" y="84296"/>
                    </a:cubicBezTo>
                    <a:cubicBezTo>
                      <a:pt x="236696" y="84296"/>
                      <a:pt x="241173" y="79820"/>
                      <a:pt x="241173" y="74295"/>
                    </a:cubicBezTo>
                    <a:close/>
                    <a:moveTo>
                      <a:pt x="297275" y="95"/>
                    </a:moveTo>
                    <a:lnTo>
                      <a:pt x="159830" y="95"/>
                    </a:lnTo>
                    <a:cubicBezTo>
                      <a:pt x="139827" y="95"/>
                      <a:pt x="123539" y="16383"/>
                      <a:pt x="123539" y="36386"/>
                    </a:cubicBezTo>
                    <a:cubicBezTo>
                      <a:pt x="123539" y="39053"/>
                      <a:pt x="125635" y="41148"/>
                      <a:pt x="128302" y="41148"/>
                    </a:cubicBezTo>
                    <a:cubicBezTo>
                      <a:pt x="130969" y="41148"/>
                      <a:pt x="133064" y="39053"/>
                      <a:pt x="133064" y="36386"/>
                    </a:cubicBezTo>
                    <a:cubicBezTo>
                      <a:pt x="133064" y="21622"/>
                      <a:pt x="145066" y="9620"/>
                      <a:pt x="159830" y="9620"/>
                    </a:cubicBezTo>
                    <a:lnTo>
                      <a:pt x="297275" y="9620"/>
                    </a:lnTo>
                    <a:cubicBezTo>
                      <a:pt x="312039" y="9620"/>
                      <a:pt x="324041" y="21622"/>
                      <a:pt x="324041" y="36386"/>
                    </a:cubicBezTo>
                    <a:lnTo>
                      <a:pt x="324041" y="114300"/>
                    </a:lnTo>
                    <a:cubicBezTo>
                      <a:pt x="324041" y="129064"/>
                      <a:pt x="312039" y="141065"/>
                      <a:pt x="297275" y="141065"/>
                    </a:cubicBezTo>
                    <a:cubicBezTo>
                      <a:pt x="294608" y="141065"/>
                      <a:pt x="292513" y="143161"/>
                      <a:pt x="292513" y="145828"/>
                    </a:cubicBezTo>
                    <a:lnTo>
                      <a:pt x="292513" y="175641"/>
                    </a:lnTo>
                    <a:lnTo>
                      <a:pt x="259270" y="142399"/>
                    </a:lnTo>
                    <a:cubicBezTo>
                      <a:pt x="258413" y="141542"/>
                      <a:pt x="257175" y="140970"/>
                      <a:pt x="255937" y="140970"/>
                    </a:cubicBezTo>
                    <a:lnTo>
                      <a:pt x="231172" y="140970"/>
                    </a:lnTo>
                    <a:cubicBezTo>
                      <a:pt x="228505" y="140970"/>
                      <a:pt x="226409" y="143066"/>
                      <a:pt x="226409" y="145733"/>
                    </a:cubicBezTo>
                    <a:cubicBezTo>
                      <a:pt x="226409" y="148400"/>
                      <a:pt x="228505" y="150495"/>
                      <a:pt x="231172" y="150495"/>
                    </a:cubicBezTo>
                    <a:lnTo>
                      <a:pt x="254032" y="150495"/>
                    </a:lnTo>
                    <a:lnTo>
                      <a:pt x="293941" y="190405"/>
                    </a:lnTo>
                    <a:cubicBezTo>
                      <a:pt x="294894" y="191357"/>
                      <a:pt x="296037" y="191834"/>
                      <a:pt x="297275" y="191834"/>
                    </a:cubicBezTo>
                    <a:cubicBezTo>
                      <a:pt x="297847" y="191834"/>
                      <a:pt x="298514" y="191738"/>
                      <a:pt x="299085" y="191453"/>
                    </a:cubicBezTo>
                    <a:cubicBezTo>
                      <a:pt x="300895" y="190691"/>
                      <a:pt x="302038" y="188976"/>
                      <a:pt x="302038" y="187071"/>
                    </a:cubicBezTo>
                    <a:lnTo>
                      <a:pt x="302038" y="150209"/>
                    </a:lnTo>
                    <a:cubicBezTo>
                      <a:pt x="319850" y="147828"/>
                      <a:pt x="333566" y="132588"/>
                      <a:pt x="333566" y="114205"/>
                    </a:cubicBezTo>
                    <a:lnTo>
                      <a:pt x="333566" y="36290"/>
                    </a:lnTo>
                    <a:cubicBezTo>
                      <a:pt x="333566" y="16288"/>
                      <a:pt x="317278" y="0"/>
                      <a:pt x="297275" y="0"/>
                    </a:cubicBezTo>
                    <a:close/>
                    <a:moveTo>
                      <a:pt x="202406" y="92297"/>
                    </a:moveTo>
                    <a:lnTo>
                      <a:pt x="202406" y="175260"/>
                    </a:lnTo>
                    <a:cubicBezTo>
                      <a:pt x="202406" y="193834"/>
                      <a:pt x="188119" y="208883"/>
                      <a:pt x="170593" y="208883"/>
                    </a:cubicBezTo>
                    <a:lnTo>
                      <a:pt x="73533" y="208883"/>
                    </a:lnTo>
                    <a:lnTo>
                      <a:pt x="31813" y="252889"/>
                    </a:lnTo>
                    <a:lnTo>
                      <a:pt x="31813" y="208883"/>
                    </a:lnTo>
                    <a:cubicBezTo>
                      <a:pt x="14192" y="208883"/>
                      <a:pt x="0" y="193834"/>
                      <a:pt x="0" y="175260"/>
                    </a:cubicBezTo>
                    <a:lnTo>
                      <a:pt x="0" y="92297"/>
                    </a:lnTo>
                    <a:cubicBezTo>
                      <a:pt x="0" y="73724"/>
                      <a:pt x="14288" y="58674"/>
                      <a:pt x="31813" y="58674"/>
                    </a:cubicBezTo>
                    <a:lnTo>
                      <a:pt x="170593" y="58674"/>
                    </a:lnTo>
                    <a:cubicBezTo>
                      <a:pt x="188214" y="58674"/>
                      <a:pt x="202406" y="73724"/>
                      <a:pt x="202406" y="92297"/>
                    </a:cubicBezTo>
                    <a:close/>
                    <a:moveTo>
                      <a:pt x="72485" y="132683"/>
                    </a:moveTo>
                    <a:cubicBezTo>
                      <a:pt x="72485" y="127159"/>
                      <a:pt x="68009" y="122682"/>
                      <a:pt x="62484" y="122682"/>
                    </a:cubicBezTo>
                    <a:cubicBezTo>
                      <a:pt x="56960" y="122682"/>
                      <a:pt x="52483" y="127159"/>
                      <a:pt x="52483" y="132683"/>
                    </a:cubicBezTo>
                    <a:cubicBezTo>
                      <a:pt x="52483" y="138208"/>
                      <a:pt x="56960" y="142685"/>
                      <a:pt x="62484" y="142685"/>
                    </a:cubicBezTo>
                    <a:cubicBezTo>
                      <a:pt x="68009" y="142685"/>
                      <a:pt x="72485" y="138208"/>
                      <a:pt x="72485" y="132683"/>
                    </a:cubicBezTo>
                    <a:close/>
                    <a:moveTo>
                      <a:pt x="112585" y="132683"/>
                    </a:moveTo>
                    <a:cubicBezTo>
                      <a:pt x="112585" y="127159"/>
                      <a:pt x="108109" y="122682"/>
                      <a:pt x="102584" y="122682"/>
                    </a:cubicBezTo>
                    <a:cubicBezTo>
                      <a:pt x="97060" y="122682"/>
                      <a:pt x="92583" y="127159"/>
                      <a:pt x="92583" y="132683"/>
                    </a:cubicBezTo>
                    <a:cubicBezTo>
                      <a:pt x="92583" y="138208"/>
                      <a:pt x="97060" y="142685"/>
                      <a:pt x="102584" y="142685"/>
                    </a:cubicBezTo>
                    <a:cubicBezTo>
                      <a:pt x="108109" y="142685"/>
                      <a:pt x="112585" y="138208"/>
                      <a:pt x="112585" y="132683"/>
                    </a:cubicBezTo>
                    <a:close/>
                    <a:moveTo>
                      <a:pt x="152686" y="132683"/>
                    </a:moveTo>
                    <a:cubicBezTo>
                      <a:pt x="152686" y="127159"/>
                      <a:pt x="148209" y="122682"/>
                      <a:pt x="142685" y="122682"/>
                    </a:cubicBezTo>
                    <a:cubicBezTo>
                      <a:pt x="137160" y="122682"/>
                      <a:pt x="132683" y="127159"/>
                      <a:pt x="132683" y="132683"/>
                    </a:cubicBezTo>
                    <a:cubicBezTo>
                      <a:pt x="132683" y="138208"/>
                      <a:pt x="137160" y="142685"/>
                      <a:pt x="142685" y="142685"/>
                    </a:cubicBezTo>
                    <a:cubicBezTo>
                      <a:pt x="148209" y="142685"/>
                      <a:pt x="152686" y="138208"/>
                      <a:pt x="152686" y="1326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F7A5FBB-313C-5199-A2D2-70BFA9335225}"/>
                </a:ext>
              </a:extLst>
            </p:cNvPr>
            <p:cNvGrpSpPr/>
            <p:nvPr/>
          </p:nvGrpSpPr>
          <p:grpSpPr>
            <a:xfrm>
              <a:off x="151386" y="980943"/>
              <a:ext cx="803593" cy="803593"/>
              <a:chOff x="0" y="0"/>
              <a:chExt cx="359850" cy="359850"/>
            </a:xfrm>
          </p:grpSpPr>
          <p:sp>
            <p:nvSpPr>
              <p:cNvPr id="10" name="Free-form: Shape 24">
                <a:extLst>
                  <a:ext uri="{FF2B5EF4-FFF2-40B4-BE49-F238E27FC236}">
                    <a16:creationId xmlns:a16="http://schemas.microsoft.com/office/drawing/2014/main" id="{9732A47F-7BF3-0EF4-3234-F0860A6D5014}"/>
                  </a:ext>
                </a:extLst>
              </p:cNvPr>
              <p:cNvSpPr/>
              <p:nvPr/>
            </p:nvSpPr>
            <p:spPr>
              <a:xfrm>
                <a:off x="0" y="0"/>
                <a:ext cx="359850" cy="359850"/>
              </a:xfrm>
              <a:custGeom>
                <a:avLst/>
                <a:gdLst>
                  <a:gd name="connsiteX0" fmla="*/ 359850 w 359850"/>
                  <a:gd name="connsiteY0" fmla="*/ 179925 h 359850"/>
                  <a:gd name="connsiteX1" fmla="*/ 179925 w 359850"/>
                  <a:gd name="connsiteY1" fmla="*/ 359850 h 359850"/>
                  <a:gd name="connsiteX2" fmla="*/ 0 w 359850"/>
                  <a:gd name="connsiteY2" fmla="*/ 179925 h 359850"/>
                  <a:gd name="connsiteX3" fmla="*/ 179925 w 359850"/>
                  <a:gd name="connsiteY3" fmla="*/ 0 h 359850"/>
                  <a:gd name="connsiteX4" fmla="*/ 359850 w 359850"/>
                  <a:gd name="connsiteY4" fmla="*/ 179925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850" h="359850">
                    <a:moveTo>
                      <a:pt x="359850" y="179925"/>
                    </a:moveTo>
                    <a:cubicBezTo>
                      <a:pt x="359850" y="279295"/>
                      <a:pt x="279295" y="359850"/>
                      <a:pt x="179925" y="359850"/>
                    </a:cubicBezTo>
                    <a:cubicBezTo>
                      <a:pt x="80555" y="359850"/>
                      <a:pt x="0" y="279295"/>
                      <a:pt x="0" y="179925"/>
                    </a:cubicBezTo>
                    <a:cubicBezTo>
                      <a:pt x="0" y="80555"/>
                      <a:pt x="80555" y="0"/>
                      <a:pt x="179925" y="0"/>
                    </a:cubicBezTo>
                    <a:cubicBezTo>
                      <a:pt x="279295" y="0"/>
                      <a:pt x="359850" y="80555"/>
                      <a:pt x="359850" y="17992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3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1" name="Free-form: Shape 25">
                <a:extLst>
                  <a:ext uri="{FF2B5EF4-FFF2-40B4-BE49-F238E27FC236}">
                    <a16:creationId xmlns:a16="http://schemas.microsoft.com/office/drawing/2014/main" id="{B4EAF526-1F47-1972-4757-C13F2BF1CE82}"/>
                  </a:ext>
                </a:extLst>
              </p:cNvPr>
              <p:cNvSpPr/>
              <p:nvPr/>
            </p:nvSpPr>
            <p:spPr>
              <a:xfrm>
                <a:off x="88711" y="81887"/>
                <a:ext cx="193650" cy="193649"/>
              </a:xfrm>
              <a:custGeom>
                <a:avLst/>
                <a:gdLst>
                  <a:gd name="connsiteX0" fmla="*/ 189900 w 193650"/>
                  <a:gd name="connsiteY0" fmla="*/ 0 h 193649"/>
                  <a:gd name="connsiteX1" fmla="*/ 3750 w 193650"/>
                  <a:gd name="connsiteY1" fmla="*/ 0 h 193649"/>
                  <a:gd name="connsiteX2" fmla="*/ 0 w 193650"/>
                  <a:gd name="connsiteY2" fmla="*/ 3750 h 193649"/>
                  <a:gd name="connsiteX3" fmla="*/ 0 w 193650"/>
                  <a:gd name="connsiteY3" fmla="*/ 189900 h 193649"/>
                  <a:gd name="connsiteX4" fmla="*/ 3750 w 193650"/>
                  <a:gd name="connsiteY4" fmla="*/ 193650 h 193649"/>
                  <a:gd name="connsiteX5" fmla="*/ 189900 w 193650"/>
                  <a:gd name="connsiteY5" fmla="*/ 193650 h 193649"/>
                  <a:gd name="connsiteX6" fmla="*/ 193650 w 193650"/>
                  <a:gd name="connsiteY6" fmla="*/ 189900 h 193649"/>
                  <a:gd name="connsiteX7" fmla="*/ 193650 w 193650"/>
                  <a:gd name="connsiteY7" fmla="*/ 3750 h 193649"/>
                  <a:gd name="connsiteX8" fmla="*/ 189900 w 193650"/>
                  <a:gd name="connsiteY8" fmla="*/ 0 h 193649"/>
                  <a:gd name="connsiteX9" fmla="*/ 66600 w 193650"/>
                  <a:gd name="connsiteY9" fmla="*/ 157500 h 193649"/>
                  <a:gd name="connsiteX10" fmla="*/ 66600 w 193650"/>
                  <a:gd name="connsiteY10" fmla="*/ 79575 h 193649"/>
                  <a:gd name="connsiteX11" fmla="*/ 138450 w 193650"/>
                  <a:gd name="connsiteY11" fmla="*/ 118500 h 193649"/>
                  <a:gd name="connsiteX12" fmla="*/ 66600 w 193650"/>
                  <a:gd name="connsiteY12" fmla="*/ 157425 h 193649"/>
                  <a:gd name="connsiteX13" fmla="*/ 186150 w 193650"/>
                  <a:gd name="connsiteY13" fmla="*/ 9000 h 193649"/>
                  <a:gd name="connsiteX14" fmla="*/ 186150 w 193650"/>
                  <a:gd name="connsiteY14" fmla="*/ 43425 h 193649"/>
                  <a:gd name="connsiteX15" fmla="*/ 161550 w 193650"/>
                  <a:gd name="connsiteY15" fmla="*/ 43425 h 193649"/>
                  <a:gd name="connsiteX16" fmla="*/ 186150 w 193650"/>
                  <a:gd name="connsiteY16" fmla="*/ 9000 h 193649"/>
                  <a:gd name="connsiteX17" fmla="*/ 125175 w 193650"/>
                  <a:gd name="connsiteY17" fmla="*/ 7500 h 193649"/>
                  <a:gd name="connsiteX18" fmla="*/ 156225 w 193650"/>
                  <a:gd name="connsiteY18" fmla="*/ 7500 h 193649"/>
                  <a:gd name="connsiteX19" fmla="*/ 130575 w 193650"/>
                  <a:gd name="connsiteY19" fmla="*/ 43425 h 193649"/>
                  <a:gd name="connsiteX20" fmla="*/ 99525 w 193650"/>
                  <a:gd name="connsiteY20" fmla="*/ 43425 h 193649"/>
                  <a:gd name="connsiteX21" fmla="*/ 125175 w 193650"/>
                  <a:gd name="connsiteY21" fmla="*/ 7500 h 193649"/>
                  <a:gd name="connsiteX22" fmla="*/ 63150 w 193650"/>
                  <a:gd name="connsiteY22" fmla="*/ 7500 h 193649"/>
                  <a:gd name="connsiteX23" fmla="*/ 94200 w 193650"/>
                  <a:gd name="connsiteY23" fmla="*/ 7500 h 193649"/>
                  <a:gd name="connsiteX24" fmla="*/ 68550 w 193650"/>
                  <a:gd name="connsiteY24" fmla="*/ 43425 h 193649"/>
                  <a:gd name="connsiteX25" fmla="*/ 37500 w 193650"/>
                  <a:gd name="connsiteY25" fmla="*/ 43425 h 193649"/>
                  <a:gd name="connsiteX26" fmla="*/ 63150 w 193650"/>
                  <a:gd name="connsiteY26" fmla="*/ 7500 h 193649"/>
                  <a:gd name="connsiteX27" fmla="*/ 7575 w 193650"/>
                  <a:gd name="connsiteY27" fmla="*/ 7500 h 193649"/>
                  <a:gd name="connsiteX28" fmla="*/ 32175 w 193650"/>
                  <a:gd name="connsiteY28" fmla="*/ 7500 h 193649"/>
                  <a:gd name="connsiteX29" fmla="*/ 7575 w 193650"/>
                  <a:gd name="connsiteY29" fmla="*/ 41925 h 193649"/>
                  <a:gd name="connsiteX30" fmla="*/ 7575 w 193650"/>
                  <a:gd name="connsiteY30" fmla="*/ 7500 h 19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3650" h="193649">
                    <a:moveTo>
                      <a:pt x="189900" y="0"/>
                    </a:moveTo>
                    <a:lnTo>
                      <a:pt x="3750" y="0"/>
                    </a:lnTo>
                    <a:cubicBezTo>
                      <a:pt x="1650" y="0"/>
                      <a:pt x="0" y="1650"/>
                      <a:pt x="0" y="3750"/>
                    </a:cubicBezTo>
                    <a:lnTo>
                      <a:pt x="0" y="189900"/>
                    </a:lnTo>
                    <a:cubicBezTo>
                      <a:pt x="0" y="192000"/>
                      <a:pt x="1650" y="193650"/>
                      <a:pt x="3750" y="193650"/>
                    </a:cubicBezTo>
                    <a:lnTo>
                      <a:pt x="189900" y="193650"/>
                    </a:lnTo>
                    <a:cubicBezTo>
                      <a:pt x="192000" y="193650"/>
                      <a:pt x="193650" y="192000"/>
                      <a:pt x="193650" y="189900"/>
                    </a:cubicBezTo>
                    <a:lnTo>
                      <a:pt x="193650" y="3750"/>
                    </a:lnTo>
                    <a:cubicBezTo>
                      <a:pt x="193650" y="1650"/>
                      <a:pt x="192000" y="0"/>
                      <a:pt x="189900" y="0"/>
                    </a:cubicBezTo>
                    <a:close/>
                    <a:moveTo>
                      <a:pt x="66600" y="157500"/>
                    </a:moveTo>
                    <a:lnTo>
                      <a:pt x="66600" y="79575"/>
                    </a:lnTo>
                    <a:lnTo>
                      <a:pt x="138450" y="118500"/>
                    </a:lnTo>
                    <a:lnTo>
                      <a:pt x="66600" y="157425"/>
                    </a:lnTo>
                    <a:close/>
                    <a:moveTo>
                      <a:pt x="186150" y="9000"/>
                    </a:moveTo>
                    <a:lnTo>
                      <a:pt x="186150" y="43425"/>
                    </a:lnTo>
                    <a:lnTo>
                      <a:pt x="161550" y="43425"/>
                    </a:lnTo>
                    <a:lnTo>
                      <a:pt x="186150" y="9000"/>
                    </a:lnTo>
                    <a:close/>
                    <a:moveTo>
                      <a:pt x="125175" y="7500"/>
                    </a:moveTo>
                    <a:lnTo>
                      <a:pt x="156225" y="7500"/>
                    </a:lnTo>
                    <a:lnTo>
                      <a:pt x="130575" y="43425"/>
                    </a:lnTo>
                    <a:lnTo>
                      <a:pt x="99525" y="43425"/>
                    </a:lnTo>
                    <a:lnTo>
                      <a:pt x="125175" y="7500"/>
                    </a:lnTo>
                    <a:close/>
                    <a:moveTo>
                      <a:pt x="63150" y="7500"/>
                    </a:moveTo>
                    <a:lnTo>
                      <a:pt x="94200" y="7500"/>
                    </a:lnTo>
                    <a:lnTo>
                      <a:pt x="68550" y="43425"/>
                    </a:lnTo>
                    <a:lnTo>
                      <a:pt x="37500" y="43425"/>
                    </a:lnTo>
                    <a:lnTo>
                      <a:pt x="63150" y="7500"/>
                    </a:lnTo>
                    <a:close/>
                    <a:moveTo>
                      <a:pt x="7575" y="7500"/>
                    </a:moveTo>
                    <a:lnTo>
                      <a:pt x="32175" y="7500"/>
                    </a:lnTo>
                    <a:lnTo>
                      <a:pt x="7575" y="41925"/>
                    </a:lnTo>
                    <a:lnTo>
                      <a:pt x="7575" y="7500"/>
                    </a:lnTo>
                    <a:close/>
                  </a:path>
                </a:pathLst>
              </a:custGeom>
              <a:solidFill>
                <a:srgbClr val="FFFFFF"/>
              </a:solidFill>
              <a:ln w="73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3D6791-7021-5D98-2E4E-9604C568BD32}"/>
                </a:ext>
              </a:extLst>
            </p:cNvPr>
            <p:cNvGrpSpPr/>
            <p:nvPr/>
          </p:nvGrpSpPr>
          <p:grpSpPr>
            <a:xfrm>
              <a:off x="3205907" y="989227"/>
              <a:ext cx="803593" cy="803593"/>
              <a:chOff x="0" y="0"/>
              <a:chExt cx="359850" cy="359850"/>
            </a:xfrm>
          </p:grpSpPr>
          <p:sp>
            <p:nvSpPr>
              <p:cNvPr id="8" name="Free-form: Shape 27">
                <a:extLst>
                  <a:ext uri="{FF2B5EF4-FFF2-40B4-BE49-F238E27FC236}">
                    <a16:creationId xmlns:a16="http://schemas.microsoft.com/office/drawing/2014/main" id="{FD2D9419-A8D7-5334-E87A-9D8D8B525890}"/>
                  </a:ext>
                </a:extLst>
              </p:cNvPr>
              <p:cNvSpPr/>
              <p:nvPr/>
            </p:nvSpPr>
            <p:spPr>
              <a:xfrm>
                <a:off x="0" y="0"/>
                <a:ext cx="359850" cy="359850"/>
              </a:xfrm>
              <a:custGeom>
                <a:avLst/>
                <a:gdLst>
                  <a:gd name="connsiteX0" fmla="*/ 359850 w 359850"/>
                  <a:gd name="connsiteY0" fmla="*/ 179925 h 359850"/>
                  <a:gd name="connsiteX1" fmla="*/ 179925 w 359850"/>
                  <a:gd name="connsiteY1" fmla="*/ 359850 h 359850"/>
                  <a:gd name="connsiteX2" fmla="*/ 0 w 359850"/>
                  <a:gd name="connsiteY2" fmla="*/ 179925 h 359850"/>
                  <a:gd name="connsiteX3" fmla="*/ 179925 w 359850"/>
                  <a:gd name="connsiteY3" fmla="*/ 0 h 359850"/>
                  <a:gd name="connsiteX4" fmla="*/ 359850 w 359850"/>
                  <a:gd name="connsiteY4" fmla="*/ 179925 h 35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850" h="359850">
                    <a:moveTo>
                      <a:pt x="359850" y="179925"/>
                    </a:moveTo>
                    <a:cubicBezTo>
                      <a:pt x="359850" y="279295"/>
                      <a:pt x="279295" y="359850"/>
                      <a:pt x="179925" y="359850"/>
                    </a:cubicBezTo>
                    <a:cubicBezTo>
                      <a:pt x="80555" y="359850"/>
                      <a:pt x="0" y="279295"/>
                      <a:pt x="0" y="179925"/>
                    </a:cubicBezTo>
                    <a:cubicBezTo>
                      <a:pt x="0" y="80555"/>
                      <a:pt x="80555" y="0"/>
                      <a:pt x="179925" y="0"/>
                    </a:cubicBezTo>
                    <a:cubicBezTo>
                      <a:pt x="279295" y="0"/>
                      <a:pt x="359850" y="80555"/>
                      <a:pt x="359850" y="17992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3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9" name="Free-form: Shape 28">
                <a:extLst>
                  <a:ext uri="{FF2B5EF4-FFF2-40B4-BE49-F238E27FC236}">
                    <a16:creationId xmlns:a16="http://schemas.microsoft.com/office/drawing/2014/main" id="{8C30A3A1-054C-532F-D411-1ECEF6BAF344}"/>
                  </a:ext>
                </a:extLst>
              </p:cNvPr>
              <p:cNvSpPr/>
              <p:nvPr/>
            </p:nvSpPr>
            <p:spPr>
              <a:xfrm>
                <a:off x="31750" y="88900"/>
                <a:ext cx="293325" cy="197850"/>
              </a:xfrm>
              <a:custGeom>
                <a:avLst/>
                <a:gdLst>
                  <a:gd name="connsiteX0" fmla="*/ 126225 w 293325"/>
                  <a:gd name="connsiteY0" fmla="*/ 26925 h 197850"/>
                  <a:gd name="connsiteX1" fmla="*/ 126225 w 293325"/>
                  <a:gd name="connsiteY1" fmla="*/ 20475 h 197850"/>
                  <a:gd name="connsiteX2" fmla="*/ 146700 w 293325"/>
                  <a:gd name="connsiteY2" fmla="*/ 0 h 197850"/>
                  <a:gd name="connsiteX3" fmla="*/ 167175 w 293325"/>
                  <a:gd name="connsiteY3" fmla="*/ 20475 h 197850"/>
                  <a:gd name="connsiteX4" fmla="*/ 167175 w 293325"/>
                  <a:gd name="connsiteY4" fmla="*/ 26925 h 197850"/>
                  <a:gd name="connsiteX5" fmla="*/ 146700 w 293325"/>
                  <a:gd name="connsiteY5" fmla="*/ 47400 h 197850"/>
                  <a:gd name="connsiteX6" fmla="*/ 126225 w 293325"/>
                  <a:gd name="connsiteY6" fmla="*/ 26925 h 197850"/>
                  <a:gd name="connsiteX7" fmla="*/ 146700 w 293325"/>
                  <a:gd name="connsiteY7" fmla="*/ 100575 h 197850"/>
                  <a:gd name="connsiteX8" fmla="*/ 188475 w 293325"/>
                  <a:gd name="connsiteY8" fmla="*/ 102225 h 197850"/>
                  <a:gd name="connsiteX9" fmla="*/ 188475 w 293325"/>
                  <a:gd name="connsiteY9" fmla="*/ 77850 h 197850"/>
                  <a:gd name="connsiteX10" fmla="*/ 167325 w 293325"/>
                  <a:gd name="connsiteY10" fmla="*/ 56625 h 197850"/>
                  <a:gd name="connsiteX11" fmla="*/ 126150 w 293325"/>
                  <a:gd name="connsiteY11" fmla="*/ 56625 h 197850"/>
                  <a:gd name="connsiteX12" fmla="*/ 104925 w 293325"/>
                  <a:gd name="connsiteY12" fmla="*/ 77850 h 197850"/>
                  <a:gd name="connsiteX13" fmla="*/ 104925 w 293325"/>
                  <a:gd name="connsiteY13" fmla="*/ 102225 h 197850"/>
                  <a:gd name="connsiteX14" fmla="*/ 146700 w 293325"/>
                  <a:gd name="connsiteY14" fmla="*/ 100575 h 197850"/>
                  <a:gd name="connsiteX15" fmla="*/ 251550 w 293325"/>
                  <a:gd name="connsiteY15" fmla="*/ 67725 h 197850"/>
                  <a:gd name="connsiteX16" fmla="*/ 272025 w 293325"/>
                  <a:gd name="connsiteY16" fmla="*/ 47250 h 197850"/>
                  <a:gd name="connsiteX17" fmla="*/ 272025 w 293325"/>
                  <a:gd name="connsiteY17" fmla="*/ 40800 h 197850"/>
                  <a:gd name="connsiteX18" fmla="*/ 251550 w 293325"/>
                  <a:gd name="connsiteY18" fmla="*/ 20325 h 197850"/>
                  <a:gd name="connsiteX19" fmla="*/ 231075 w 293325"/>
                  <a:gd name="connsiteY19" fmla="*/ 40800 h 197850"/>
                  <a:gd name="connsiteX20" fmla="*/ 231075 w 293325"/>
                  <a:gd name="connsiteY20" fmla="*/ 47250 h 197850"/>
                  <a:gd name="connsiteX21" fmla="*/ 251550 w 293325"/>
                  <a:gd name="connsiteY21" fmla="*/ 67725 h 197850"/>
                  <a:gd name="connsiteX22" fmla="*/ 272175 w 293325"/>
                  <a:gd name="connsiteY22" fmla="*/ 76950 h 197850"/>
                  <a:gd name="connsiteX23" fmla="*/ 231000 w 293325"/>
                  <a:gd name="connsiteY23" fmla="*/ 76950 h 197850"/>
                  <a:gd name="connsiteX24" fmla="*/ 209775 w 293325"/>
                  <a:gd name="connsiteY24" fmla="*/ 98175 h 197850"/>
                  <a:gd name="connsiteX25" fmla="*/ 209775 w 293325"/>
                  <a:gd name="connsiteY25" fmla="*/ 104475 h 197850"/>
                  <a:gd name="connsiteX26" fmla="*/ 293325 w 293325"/>
                  <a:gd name="connsiteY26" fmla="*/ 124200 h 197850"/>
                  <a:gd name="connsiteX27" fmla="*/ 293325 w 293325"/>
                  <a:gd name="connsiteY27" fmla="*/ 98175 h 197850"/>
                  <a:gd name="connsiteX28" fmla="*/ 272175 w 293325"/>
                  <a:gd name="connsiteY28" fmla="*/ 76950 h 197850"/>
                  <a:gd name="connsiteX29" fmla="*/ 83625 w 293325"/>
                  <a:gd name="connsiteY29" fmla="*/ 98175 h 197850"/>
                  <a:gd name="connsiteX30" fmla="*/ 62400 w 293325"/>
                  <a:gd name="connsiteY30" fmla="*/ 76950 h 197850"/>
                  <a:gd name="connsiteX31" fmla="*/ 21225 w 293325"/>
                  <a:gd name="connsiteY31" fmla="*/ 76950 h 197850"/>
                  <a:gd name="connsiteX32" fmla="*/ 0 w 293325"/>
                  <a:gd name="connsiteY32" fmla="*/ 98175 h 197850"/>
                  <a:gd name="connsiteX33" fmla="*/ 0 w 293325"/>
                  <a:gd name="connsiteY33" fmla="*/ 124200 h 197850"/>
                  <a:gd name="connsiteX34" fmla="*/ 83550 w 293325"/>
                  <a:gd name="connsiteY34" fmla="*/ 104475 h 197850"/>
                  <a:gd name="connsiteX35" fmla="*/ 83550 w 293325"/>
                  <a:gd name="connsiteY35" fmla="*/ 98175 h 197850"/>
                  <a:gd name="connsiteX36" fmla="*/ 41850 w 293325"/>
                  <a:gd name="connsiteY36" fmla="*/ 67725 h 197850"/>
                  <a:gd name="connsiteX37" fmla="*/ 62325 w 293325"/>
                  <a:gd name="connsiteY37" fmla="*/ 47250 h 197850"/>
                  <a:gd name="connsiteX38" fmla="*/ 62325 w 293325"/>
                  <a:gd name="connsiteY38" fmla="*/ 40800 h 197850"/>
                  <a:gd name="connsiteX39" fmla="*/ 41850 w 293325"/>
                  <a:gd name="connsiteY39" fmla="*/ 20325 h 197850"/>
                  <a:gd name="connsiteX40" fmla="*/ 21375 w 293325"/>
                  <a:gd name="connsiteY40" fmla="*/ 40800 h 197850"/>
                  <a:gd name="connsiteX41" fmla="*/ 21375 w 293325"/>
                  <a:gd name="connsiteY41" fmla="*/ 47250 h 197850"/>
                  <a:gd name="connsiteX42" fmla="*/ 41850 w 293325"/>
                  <a:gd name="connsiteY42" fmla="*/ 67725 h 197850"/>
                  <a:gd name="connsiteX43" fmla="*/ 146700 w 293325"/>
                  <a:gd name="connsiteY43" fmla="*/ 121800 h 197850"/>
                  <a:gd name="connsiteX44" fmla="*/ 21300 w 293325"/>
                  <a:gd name="connsiteY44" fmla="*/ 159825 h 197850"/>
                  <a:gd name="connsiteX45" fmla="*/ 146700 w 293325"/>
                  <a:gd name="connsiteY45" fmla="*/ 197850 h 197850"/>
                  <a:gd name="connsiteX46" fmla="*/ 272025 w 293325"/>
                  <a:gd name="connsiteY46" fmla="*/ 159825 h 197850"/>
                  <a:gd name="connsiteX47" fmla="*/ 146700 w 293325"/>
                  <a:gd name="connsiteY47" fmla="*/ 121800 h 19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93325" h="197850">
                    <a:moveTo>
                      <a:pt x="126225" y="26925"/>
                    </a:moveTo>
                    <a:lnTo>
                      <a:pt x="126225" y="20475"/>
                    </a:lnTo>
                    <a:cubicBezTo>
                      <a:pt x="126225" y="9150"/>
                      <a:pt x="135375" y="0"/>
                      <a:pt x="146700" y="0"/>
                    </a:cubicBezTo>
                    <a:cubicBezTo>
                      <a:pt x="158025" y="0"/>
                      <a:pt x="167175" y="9150"/>
                      <a:pt x="167175" y="20475"/>
                    </a:cubicBezTo>
                    <a:lnTo>
                      <a:pt x="167175" y="26925"/>
                    </a:lnTo>
                    <a:cubicBezTo>
                      <a:pt x="167175" y="38250"/>
                      <a:pt x="158025" y="47400"/>
                      <a:pt x="146700" y="47400"/>
                    </a:cubicBezTo>
                    <a:cubicBezTo>
                      <a:pt x="135375" y="47400"/>
                      <a:pt x="126225" y="38250"/>
                      <a:pt x="126225" y="26925"/>
                    </a:cubicBezTo>
                    <a:close/>
                    <a:moveTo>
                      <a:pt x="146700" y="100575"/>
                    </a:moveTo>
                    <a:cubicBezTo>
                      <a:pt x="161025" y="100575"/>
                      <a:pt x="174975" y="101175"/>
                      <a:pt x="188475" y="102225"/>
                    </a:cubicBezTo>
                    <a:lnTo>
                      <a:pt x="188475" y="77850"/>
                    </a:lnTo>
                    <a:cubicBezTo>
                      <a:pt x="188475" y="66150"/>
                      <a:pt x="179025" y="56625"/>
                      <a:pt x="167325" y="56625"/>
                    </a:cubicBezTo>
                    <a:lnTo>
                      <a:pt x="126150" y="56625"/>
                    </a:lnTo>
                    <a:cubicBezTo>
                      <a:pt x="114450" y="56625"/>
                      <a:pt x="104925" y="66150"/>
                      <a:pt x="104925" y="77850"/>
                    </a:cubicBezTo>
                    <a:lnTo>
                      <a:pt x="104925" y="102225"/>
                    </a:lnTo>
                    <a:cubicBezTo>
                      <a:pt x="118425" y="101175"/>
                      <a:pt x="132450" y="100575"/>
                      <a:pt x="146700" y="100575"/>
                    </a:cubicBezTo>
                    <a:close/>
                    <a:moveTo>
                      <a:pt x="251550" y="67725"/>
                    </a:moveTo>
                    <a:cubicBezTo>
                      <a:pt x="262875" y="67725"/>
                      <a:pt x="272025" y="58575"/>
                      <a:pt x="272025" y="47250"/>
                    </a:cubicBezTo>
                    <a:lnTo>
                      <a:pt x="272025" y="40800"/>
                    </a:lnTo>
                    <a:cubicBezTo>
                      <a:pt x="272025" y="29475"/>
                      <a:pt x="262875" y="20325"/>
                      <a:pt x="251550" y="20325"/>
                    </a:cubicBezTo>
                    <a:cubicBezTo>
                      <a:pt x="240225" y="20325"/>
                      <a:pt x="231075" y="29475"/>
                      <a:pt x="231075" y="40800"/>
                    </a:cubicBezTo>
                    <a:lnTo>
                      <a:pt x="231075" y="47250"/>
                    </a:lnTo>
                    <a:cubicBezTo>
                      <a:pt x="231075" y="58575"/>
                      <a:pt x="240225" y="67725"/>
                      <a:pt x="251550" y="67725"/>
                    </a:cubicBezTo>
                    <a:close/>
                    <a:moveTo>
                      <a:pt x="272175" y="76950"/>
                    </a:moveTo>
                    <a:lnTo>
                      <a:pt x="231000" y="76950"/>
                    </a:lnTo>
                    <a:cubicBezTo>
                      <a:pt x="219300" y="76950"/>
                      <a:pt x="209775" y="86400"/>
                      <a:pt x="209775" y="98175"/>
                    </a:cubicBezTo>
                    <a:lnTo>
                      <a:pt x="209775" y="104475"/>
                    </a:lnTo>
                    <a:cubicBezTo>
                      <a:pt x="241350" y="108450"/>
                      <a:pt x="269775" y="115275"/>
                      <a:pt x="293325" y="124200"/>
                    </a:cubicBezTo>
                    <a:lnTo>
                      <a:pt x="293325" y="98175"/>
                    </a:lnTo>
                    <a:cubicBezTo>
                      <a:pt x="293325" y="86475"/>
                      <a:pt x="283875" y="76950"/>
                      <a:pt x="272175" y="76950"/>
                    </a:cubicBezTo>
                    <a:close/>
                    <a:moveTo>
                      <a:pt x="83625" y="98175"/>
                    </a:moveTo>
                    <a:cubicBezTo>
                      <a:pt x="83625" y="86475"/>
                      <a:pt x="74100" y="76950"/>
                      <a:pt x="62400" y="76950"/>
                    </a:cubicBezTo>
                    <a:lnTo>
                      <a:pt x="21225" y="76950"/>
                    </a:lnTo>
                    <a:cubicBezTo>
                      <a:pt x="9525" y="76950"/>
                      <a:pt x="0" y="86400"/>
                      <a:pt x="0" y="98175"/>
                    </a:cubicBezTo>
                    <a:lnTo>
                      <a:pt x="0" y="124200"/>
                    </a:lnTo>
                    <a:cubicBezTo>
                      <a:pt x="23550" y="115200"/>
                      <a:pt x="51975" y="108375"/>
                      <a:pt x="83550" y="104475"/>
                    </a:cubicBezTo>
                    <a:lnTo>
                      <a:pt x="83550" y="98175"/>
                    </a:lnTo>
                    <a:close/>
                    <a:moveTo>
                      <a:pt x="41850" y="67725"/>
                    </a:moveTo>
                    <a:cubicBezTo>
                      <a:pt x="53175" y="67725"/>
                      <a:pt x="62325" y="58575"/>
                      <a:pt x="62325" y="47250"/>
                    </a:cubicBezTo>
                    <a:lnTo>
                      <a:pt x="62325" y="40800"/>
                    </a:lnTo>
                    <a:cubicBezTo>
                      <a:pt x="62325" y="29475"/>
                      <a:pt x="53175" y="20325"/>
                      <a:pt x="41850" y="20325"/>
                    </a:cubicBezTo>
                    <a:cubicBezTo>
                      <a:pt x="30525" y="20325"/>
                      <a:pt x="21375" y="29475"/>
                      <a:pt x="21375" y="40800"/>
                    </a:cubicBezTo>
                    <a:lnTo>
                      <a:pt x="21375" y="47250"/>
                    </a:lnTo>
                    <a:cubicBezTo>
                      <a:pt x="21375" y="58575"/>
                      <a:pt x="30525" y="67725"/>
                      <a:pt x="41850" y="67725"/>
                    </a:cubicBezTo>
                    <a:close/>
                    <a:moveTo>
                      <a:pt x="146700" y="121800"/>
                    </a:moveTo>
                    <a:cubicBezTo>
                      <a:pt x="77475" y="121800"/>
                      <a:pt x="21300" y="138825"/>
                      <a:pt x="21300" y="159825"/>
                    </a:cubicBezTo>
                    <a:cubicBezTo>
                      <a:pt x="21300" y="180825"/>
                      <a:pt x="77400" y="197850"/>
                      <a:pt x="146700" y="197850"/>
                    </a:cubicBezTo>
                    <a:cubicBezTo>
                      <a:pt x="216000" y="197850"/>
                      <a:pt x="272025" y="180825"/>
                      <a:pt x="272025" y="159825"/>
                    </a:cubicBezTo>
                    <a:cubicBezTo>
                      <a:pt x="272025" y="138825"/>
                      <a:pt x="215925" y="121800"/>
                      <a:pt x="146700" y="121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7" name="Graphic 1">
              <a:extLst>
                <a:ext uri="{FF2B5EF4-FFF2-40B4-BE49-F238E27FC236}">
                  <a16:creationId xmlns:a16="http://schemas.microsoft.com/office/drawing/2014/main" id="{FEA2B4F2-CABE-DC81-9FD6-C98E4E5311DA}"/>
                </a:ext>
              </a:extLst>
            </p:cNvPr>
            <p:cNvSpPr/>
            <p:nvPr/>
          </p:nvSpPr>
          <p:spPr>
            <a:xfrm>
              <a:off x="1153082" y="980943"/>
              <a:ext cx="858964" cy="769518"/>
            </a:xfrm>
            <a:custGeom>
              <a:avLst/>
              <a:gdLst>
                <a:gd name="connsiteX0" fmla="*/ 384360 w 384359"/>
                <a:gd name="connsiteY0" fmla="*/ 161996 h 344248"/>
                <a:gd name="connsiteX1" fmla="*/ 222364 w 384359"/>
                <a:gd name="connsiteY1" fmla="*/ 161996 h 344248"/>
                <a:gd name="connsiteX2" fmla="*/ 222364 w 384359"/>
                <a:gd name="connsiteY2" fmla="*/ 0 h 344248"/>
                <a:gd name="connsiteX3" fmla="*/ 384360 w 384359"/>
                <a:gd name="connsiteY3" fmla="*/ 161996 h 344248"/>
                <a:gd name="connsiteX4" fmla="*/ 202106 w 384359"/>
                <a:gd name="connsiteY4" fmla="*/ 182253 h 344248"/>
                <a:gd name="connsiteX5" fmla="*/ 364102 w 384359"/>
                <a:gd name="connsiteY5" fmla="*/ 182253 h 344248"/>
                <a:gd name="connsiteX6" fmla="*/ 202106 w 384359"/>
                <a:gd name="connsiteY6" fmla="*/ 344249 h 344248"/>
                <a:gd name="connsiteX7" fmla="*/ 67999 w 384359"/>
                <a:gd name="connsiteY7" fmla="*/ 273144 h 344248"/>
                <a:gd name="connsiteX8" fmla="*/ 0 w 384359"/>
                <a:gd name="connsiteY8" fmla="*/ 273144 h 344248"/>
                <a:gd name="connsiteX9" fmla="*/ 0 w 384359"/>
                <a:gd name="connsiteY9" fmla="*/ 91363 h 344248"/>
                <a:gd name="connsiteX10" fmla="*/ 162401 w 384359"/>
                <a:gd name="connsiteY10" fmla="*/ 91363 h 344248"/>
                <a:gd name="connsiteX11" fmla="*/ 78263 w 384359"/>
                <a:gd name="connsiteY11" fmla="*/ 77858 h 344248"/>
                <a:gd name="connsiteX12" fmla="*/ 202106 w 384359"/>
                <a:gd name="connsiteY12" fmla="*/ 20258 h 344248"/>
                <a:gd name="connsiteX13" fmla="*/ 202106 w 384359"/>
                <a:gd name="connsiteY13" fmla="*/ 182253 h 344248"/>
                <a:gd name="connsiteX14" fmla="*/ 141603 w 384359"/>
                <a:gd name="connsiteY14" fmla="*/ 159227 h 344248"/>
                <a:gd name="connsiteX15" fmla="*/ 134647 w 384359"/>
                <a:gd name="connsiteY15" fmla="*/ 135930 h 344248"/>
                <a:gd name="connsiteX16" fmla="*/ 117428 w 384359"/>
                <a:gd name="connsiteY16" fmla="*/ 124181 h 344248"/>
                <a:gd name="connsiteX17" fmla="*/ 88662 w 384359"/>
                <a:gd name="connsiteY17" fmla="*/ 122358 h 344248"/>
                <a:gd name="connsiteX18" fmla="*/ 49834 w 384359"/>
                <a:gd name="connsiteY18" fmla="*/ 122358 h 344248"/>
                <a:gd name="connsiteX19" fmla="*/ 49834 w 384359"/>
                <a:gd name="connsiteY19" fmla="*/ 242082 h 344248"/>
                <a:gd name="connsiteX20" fmla="*/ 74009 w 384359"/>
                <a:gd name="connsiteY20" fmla="*/ 242082 h 344248"/>
                <a:gd name="connsiteX21" fmla="*/ 74009 w 384359"/>
                <a:gd name="connsiteY21" fmla="*/ 196907 h 344248"/>
                <a:gd name="connsiteX22" fmla="*/ 89742 w 384359"/>
                <a:gd name="connsiteY22" fmla="*/ 196907 h 344248"/>
                <a:gd name="connsiteX23" fmla="*/ 114795 w 384359"/>
                <a:gd name="connsiteY23" fmla="*/ 195218 h 344248"/>
                <a:gd name="connsiteX24" fmla="*/ 127355 w 384359"/>
                <a:gd name="connsiteY24" fmla="*/ 189546 h 344248"/>
                <a:gd name="connsiteX25" fmla="*/ 137551 w 384359"/>
                <a:gd name="connsiteY25" fmla="*/ 177729 h 344248"/>
                <a:gd name="connsiteX26" fmla="*/ 141535 w 384359"/>
                <a:gd name="connsiteY26" fmla="*/ 159159 h 344248"/>
                <a:gd name="connsiteX27" fmla="*/ 103113 w 384359"/>
                <a:gd name="connsiteY27" fmla="*/ 143493 h 344248"/>
                <a:gd name="connsiteX28" fmla="*/ 85691 w 384359"/>
                <a:gd name="connsiteY28" fmla="*/ 142683 h 344248"/>
                <a:gd name="connsiteX29" fmla="*/ 74009 w 384359"/>
                <a:gd name="connsiteY29" fmla="*/ 142683 h 344248"/>
                <a:gd name="connsiteX30" fmla="*/ 74009 w 384359"/>
                <a:gd name="connsiteY30" fmla="*/ 176649 h 344248"/>
                <a:gd name="connsiteX31" fmla="*/ 87244 w 384359"/>
                <a:gd name="connsiteY31" fmla="*/ 176649 h 344248"/>
                <a:gd name="connsiteX32" fmla="*/ 106354 w 384359"/>
                <a:gd name="connsiteY32" fmla="*/ 174758 h 344248"/>
                <a:gd name="connsiteX33" fmla="*/ 113917 w 384359"/>
                <a:gd name="connsiteY33" fmla="*/ 168883 h 344248"/>
                <a:gd name="connsiteX34" fmla="*/ 116618 w 384359"/>
                <a:gd name="connsiteY34" fmla="*/ 159565 h 344248"/>
                <a:gd name="connsiteX35" fmla="*/ 112769 w 384359"/>
                <a:gd name="connsiteY35" fmla="*/ 148760 h 344248"/>
                <a:gd name="connsiteX36" fmla="*/ 103045 w 384359"/>
                <a:gd name="connsiteY36" fmla="*/ 143426 h 3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84359" h="344248">
                  <a:moveTo>
                    <a:pt x="384360" y="161996"/>
                  </a:moveTo>
                  <a:lnTo>
                    <a:pt x="222364" y="161996"/>
                  </a:lnTo>
                  <a:lnTo>
                    <a:pt x="222364" y="0"/>
                  </a:lnTo>
                  <a:cubicBezTo>
                    <a:pt x="311837" y="0"/>
                    <a:pt x="384360" y="72523"/>
                    <a:pt x="384360" y="161996"/>
                  </a:cubicBezTo>
                  <a:close/>
                  <a:moveTo>
                    <a:pt x="202106" y="182253"/>
                  </a:moveTo>
                  <a:lnTo>
                    <a:pt x="364102" y="182253"/>
                  </a:lnTo>
                  <a:cubicBezTo>
                    <a:pt x="364102" y="271726"/>
                    <a:pt x="291579" y="344249"/>
                    <a:pt x="202106" y="344249"/>
                  </a:cubicBezTo>
                  <a:cubicBezTo>
                    <a:pt x="146330" y="344249"/>
                    <a:pt x="97170" y="316091"/>
                    <a:pt x="67999" y="273144"/>
                  </a:cubicBezTo>
                  <a:lnTo>
                    <a:pt x="0" y="273144"/>
                  </a:lnTo>
                  <a:lnTo>
                    <a:pt x="0" y="91363"/>
                  </a:lnTo>
                  <a:lnTo>
                    <a:pt x="162401" y="91363"/>
                  </a:lnTo>
                  <a:lnTo>
                    <a:pt x="78263" y="77858"/>
                  </a:lnTo>
                  <a:cubicBezTo>
                    <a:pt x="107975" y="42609"/>
                    <a:pt x="152407" y="20258"/>
                    <a:pt x="202106" y="20258"/>
                  </a:cubicBezTo>
                  <a:lnTo>
                    <a:pt x="202106" y="182253"/>
                  </a:lnTo>
                  <a:close/>
                  <a:moveTo>
                    <a:pt x="141603" y="159227"/>
                  </a:moveTo>
                  <a:cubicBezTo>
                    <a:pt x="141603" y="149706"/>
                    <a:pt x="139307" y="141940"/>
                    <a:pt x="134647" y="135930"/>
                  </a:cubicBezTo>
                  <a:cubicBezTo>
                    <a:pt x="129988" y="129921"/>
                    <a:pt x="124248" y="126004"/>
                    <a:pt x="117428" y="124181"/>
                  </a:cubicBezTo>
                  <a:cubicBezTo>
                    <a:pt x="112972" y="122965"/>
                    <a:pt x="103383" y="122358"/>
                    <a:pt x="88662" y="122358"/>
                  </a:cubicBezTo>
                  <a:lnTo>
                    <a:pt x="49834" y="122358"/>
                  </a:lnTo>
                  <a:lnTo>
                    <a:pt x="49834" y="242082"/>
                  </a:lnTo>
                  <a:lnTo>
                    <a:pt x="74009" y="242082"/>
                  </a:lnTo>
                  <a:lnTo>
                    <a:pt x="74009" y="196907"/>
                  </a:lnTo>
                  <a:lnTo>
                    <a:pt x="89742" y="196907"/>
                  </a:lnTo>
                  <a:cubicBezTo>
                    <a:pt x="100682" y="196907"/>
                    <a:pt x="109055" y="196366"/>
                    <a:pt x="114795" y="195218"/>
                  </a:cubicBezTo>
                  <a:cubicBezTo>
                    <a:pt x="119049" y="194273"/>
                    <a:pt x="123236" y="192382"/>
                    <a:pt x="127355" y="189546"/>
                  </a:cubicBezTo>
                  <a:cubicBezTo>
                    <a:pt x="131474" y="186710"/>
                    <a:pt x="134850" y="182726"/>
                    <a:pt x="137551" y="177729"/>
                  </a:cubicBezTo>
                  <a:cubicBezTo>
                    <a:pt x="140185" y="172732"/>
                    <a:pt x="141535" y="166520"/>
                    <a:pt x="141535" y="159159"/>
                  </a:cubicBezTo>
                  <a:close/>
                  <a:moveTo>
                    <a:pt x="103113" y="143493"/>
                  </a:moveTo>
                  <a:cubicBezTo>
                    <a:pt x="100209" y="142953"/>
                    <a:pt x="94402" y="142683"/>
                    <a:pt x="85691" y="142683"/>
                  </a:cubicBezTo>
                  <a:lnTo>
                    <a:pt x="74009" y="142683"/>
                  </a:lnTo>
                  <a:lnTo>
                    <a:pt x="74009" y="176649"/>
                  </a:lnTo>
                  <a:lnTo>
                    <a:pt x="87244" y="176649"/>
                  </a:lnTo>
                  <a:cubicBezTo>
                    <a:pt x="96765" y="176649"/>
                    <a:pt x="103113" y="176041"/>
                    <a:pt x="106354" y="174758"/>
                  </a:cubicBezTo>
                  <a:cubicBezTo>
                    <a:pt x="109595" y="173475"/>
                    <a:pt x="112094" y="171517"/>
                    <a:pt x="113917" y="168883"/>
                  </a:cubicBezTo>
                  <a:cubicBezTo>
                    <a:pt x="115740" y="166250"/>
                    <a:pt x="116618" y="163143"/>
                    <a:pt x="116618" y="159565"/>
                  </a:cubicBezTo>
                  <a:cubicBezTo>
                    <a:pt x="116618" y="155175"/>
                    <a:pt x="115335" y="151596"/>
                    <a:pt x="112769" y="148760"/>
                  </a:cubicBezTo>
                  <a:cubicBezTo>
                    <a:pt x="110203" y="145924"/>
                    <a:pt x="106962" y="144169"/>
                    <a:pt x="103045" y="143426"/>
                  </a:cubicBezTo>
                  <a:close/>
                </a:path>
              </a:pathLst>
            </a:custGeom>
            <a:solidFill>
              <a:srgbClr val="FF0000"/>
            </a:solidFill>
            <a:ln w="668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0C8CD9-991D-4592-C1CD-3F523C43B95A}"/>
                </a:ext>
              </a:extLst>
            </p:cNvPr>
            <p:cNvSpPr txBox="1"/>
            <p:nvPr/>
          </p:nvSpPr>
          <p:spPr>
            <a:xfrm>
              <a:off x="594455" y="599142"/>
              <a:ext cx="3355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Icons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007F14-DC6D-3240-79D0-60E041C31D05}"/>
              </a:ext>
            </a:extLst>
          </p:cNvPr>
          <p:cNvGrpSpPr/>
          <p:nvPr/>
        </p:nvGrpSpPr>
        <p:grpSpPr>
          <a:xfrm>
            <a:off x="5785174" y="448940"/>
            <a:ext cx="4988840" cy="1805668"/>
            <a:chOff x="5449455" y="56538"/>
            <a:chExt cx="4988840" cy="18056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E76C0D-A5EF-D48D-E588-C094AFCBD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9455" y="425870"/>
              <a:ext cx="4988840" cy="14363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3C0F02-E4E2-190B-7E6C-1D424FFFE30E}"/>
                </a:ext>
              </a:extLst>
            </p:cNvPr>
            <p:cNvSpPr txBox="1"/>
            <p:nvPr/>
          </p:nvSpPr>
          <p:spPr>
            <a:xfrm>
              <a:off x="6757002" y="56538"/>
              <a:ext cx="2373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QR Codes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5A7A61-7473-FE5B-9592-A71BA9D1AFBE}"/>
              </a:ext>
            </a:extLst>
          </p:cNvPr>
          <p:cNvGrpSpPr/>
          <p:nvPr/>
        </p:nvGrpSpPr>
        <p:grpSpPr>
          <a:xfrm>
            <a:off x="157437" y="3546413"/>
            <a:ext cx="6172652" cy="1601869"/>
            <a:chOff x="253817" y="3236049"/>
            <a:chExt cx="7176655" cy="160186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842DE52-174F-0A3B-C296-788B80CA9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17" y="3613665"/>
              <a:ext cx="7176655" cy="122425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D29E7B-4D45-CBCC-0873-6205FD8ED577}"/>
                </a:ext>
              </a:extLst>
            </p:cNvPr>
            <p:cNvSpPr txBox="1"/>
            <p:nvPr/>
          </p:nvSpPr>
          <p:spPr>
            <a:xfrm>
              <a:off x="2750053" y="3236049"/>
              <a:ext cx="2466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 optional </a:t>
              </a:r>
              <a:r>
                <a:rPr lang="pl-PL" dirty="0" err="1"/>
                <a:t>activities</a:t>
              </a:r>
              <a:endParaRPr lang="en-GB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B0F9702-51FA-76EE-7B89-9B906B1AA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08"/>
          <a:stretch/>
        </p:blipFill>
        <p:spPr>
          <a:xfrm>
            <a:off x="6522589" y="2707746"/>
            <a:ext cx="1948872" cy="28556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EDA097-9139-D473-38C0-EF01AFDC1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492" y="2736381"/>
            <a:ext cx="2221475" cy="28556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46394F6-BDDA-87E8-A74E-276F104396D3}"/>
              </a:ext>
            </a:extLst>
          </p:cNvPr>
          <p:cNvSpPr txBox="1"/>
          <p:nvPr/>
        </p:nvSpPr>
        <p:spPr>
          <a:xfrm>
            <a:off x="7970351" y="2286781"/>
            <a:ext cx="19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Fact sheets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FE97C-DA0E-F944-81EF-EAED60C8F30E}"/>
              </a:ext>
            </a:extLst>
          </p:cNvPr>
          <p:cNvSpPr txBox="1"/>
          <p:nvPr/>
        </p:nvSpPr>
        <p:spPr>
          <a:xfrm>
            <a:off x="690664" y="978530"/>
            <a:ext cx="460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Product Highlights</a:t>
            </a:r>
          </a:p>
        </p:txBody>
      </p:sp>
    </p:spTree>
    <p:extLst>
      <p:ext uri="{BB962C8B-B14F-4D97-AF65-F5344CB8AC3E}">
        <p14:creationId xmlns:p14="http://schemas.microsoft.com/office/powerpoint/2010/main" val="359086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C48422-1FC0-8CD7-A2FB-87E9240A87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452582"/>
            <a:ext cx="11504645" cy="183818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GB" sz="3200" b="1" dirty="0">
                <a:latin typeface="EC Square Sans Pro"/>
              </a:rPr>
              <a:t>Materials included</a:t>
            </a:r>
            <a:br>
              <a:rPr lang="pl-PL" sz="3200" b="1" dirty="0">
                <a:latin typeface="EC Square Sans Pro"/>
              </a:rPr>
            </a:br>
            <a:r>
              <a:rPr lang="en-GB" sz="2400" b="1" dirty="0">
                <a:latin typeface="EC Square Sans Pro"/>
              </a:rPr>
              <a:t>(available in all EU official languages</a:t>
            </a:r>
            <a:r>
              <a:rPr lang="pl-PL" sz="2400" b="1" dirty="0">
                <a:latin typeface="EC Square Sans Pro"/>
              </a:rPr>
              <a:t> </a:t>
            </a:r>
            <a:r>
              <a:rPr lang="pl-PL" sz="2400" b="1" dirty="0" err="1">
                <a:latin typeface="EC Square Sans Pro"/>
              </a:rPr>
              <a:t>soon</a:t>
            </a:r>
            <a:r>
              <a:rPr lang="en-GB" sz="2400" b="1" dirty="0">
                <a:latin typeface="EC Square Sans Pro"/>
              </a:rPr>
              <a:t>)</a:t>
            </a:r>
            <a:endParaRPr lang="en-GR" sz="3200" b="1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447D83-AE49-476A-42F4-1AF122C7750C}"/>
              </a:ext>
            </a:extLst>
          </p:cNvPr>
          <p:cNvSpPr txBox="1">
            <a:spLocks/>
          </p:cNvSpPr>
          <p:nvPr/>
        </p:nvSpPr>
        <p:spPr>
          <a:xfrm>
            <a:off x="838200" y="1611020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Teacher’s Pack</a:t>
            </a:r>
            <a:endParaRPr lang="en-GB" dirty="0"/>
          </a:p>
          <a:p>
            <a:pPr marL="360363" indent="-360363"/>
            <a:r>
              <a:rPr lang="en-GB" dirty="0"/>
              <a:t>Lesson plans and answer key</a:t>
            </a:r>
          </a:p>
          <a:p>
            <a:pPr marL="342900" indent="-342900"/>
            <a:r>
              <a:rPr lang="en-GB" dirty="0"/>
              <a:t>Info boxes</a:t>
            </a:r>
          </a:p>
          <a:p>
            <a:pPr marL="342900" indent="-342900"/>
            <a:r>
              <a:rPr lang="en-GB" dirty="0"/>
              <a:t>Links for further research</a:t>
            </a:r>
          </a:p>
          <a:p>
            <a:pPr marL="342900" indent="-342900"/>
            <a:r>
              <a:rPr lang="en-GB" dirty="0"/>
              <a:t>History of the EU factsheet</a:t>
            </a:r>
          </a:p>
          <a:p>
            <a:pPr marL="342900" indent="-342900"/>
            <a:r>
              <a:rPr lang="en-GB" dirty="0"/>
              <a:t>Optional project work activities</a:t>
            </a:r>
          </a:p>
          <a:p>
            <a:pPr marL="342900" indent="-342900"/>
            <a:r>
              <a:rPr lang="en-GB" dirty="0"/>
              <a:t>Exit quiz</a:t>
            </a:r>
          </a:p>
          <a:p>
            <a:pPr marL="342900" indent="-342900"/>
            <a:r>
              <a:rPr lang="en-GB" dirty="0"/>
              <a:t>PowerPoints (including video)</a:t>
            </a:r>
          </a:p>
          <a:p>
            <a:endParaRPr lang="en-GR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0EDBAF2-416B-71CB-6116-5A7889EDB2F0}"/>
              </a:ext>
            </a:extLst>
          </p:cNvPr>
          <p:cNvSpPr txBox="1">
            <a:spLocks/>
          </p:cNvSpPr>
          <p:nvPr/>
        </p:nvSpPr>
        <p:spPr>
          <a:xfrm>
            <a:off x="6172200" y="1611019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Student’s Pack</a:t>
            </a:r>
          </a:p>
          <a:p>
            <a:pPr marL="342900" indent="-342900"/>
            <a:r>
              <a:rPr lang="en-GB" dirty="0"/>
              <a:t>Class work</a:t>
            </a:r>
          </a:p>
          <a:p>
            <a:pPr marL="342900" indent="-342900"/>
            <a:r>
              <a:rPr lang="en-GB" dirty="0"/>
              <a:t>Homework (revision and extension)</a:t>
            </a:r>
          </a:p>
          <a:p>
            <a:pPr marL="342900" indent="-342900"/>
            <a:r>
              <a:rPr lang="en-GB" dirty="0"/>
              <a:t>Links to related EU websites (QR codes)</a:t>
            </a:r>
          </a:p>
          <a:p>
            <a:pPr marL="342900" indent="-342900"/>
            <a:r>
              <a:rPr lang="en-GB" dirty="0"/>
              <a:t>Guide for making the video</a:t>
            </a:r>
          </a:p>
          <a:p>
            <a:pPr marL="342900" indent="-342900"/>
            <a:r>
              <a:rPr lang="en-GB" dirty="0"/>
              <a:t>Factsheets</a:t>
            </a:r>
          </a:p>
        </p:txBody>
      </p:sp>
    </p:spTree>
    <p:extLst>
      <p:ext uri="{BB962C8B-B14F-4D97-AF65-F5344CB8AC3E}">
        <p14:creationId xmlns:p14="http://schemas.microsoft.com/office/powerpoint/2010/main" val="171658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282B-1EB5-F898-E57F-852B83BD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European Citizens’ Initiative?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0090E-A1E1-87C0-A3CF-2363D5F3C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31319"/>
            <a:ext cx="10282881" cy="3308852"/>
          </a:xfrm>
        </p:spPr>
        <p:txBody>
          <a:bodyPr/>
          <a:lstStyle/>
          <a:p>
            <a:pPr algn="just">
              <a:spcAft>
                <a:spcPts val="800"/>
              </a:spcAft>
            </a:pPr>
            <a:r>
              <a:rPr lang="en-GB" sz="2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European Citizens’ Initiative allows EU citizens to influence EU policies by putting on the European agenda the issues that matter most to them. </a:t>
            </a:r>
          </a:p>
          <a:p>
            <a:pPr algn="just">
              <a:spcAft>
                <a:spcPts val="800"/>
              </a:spcAft>
            </a:pPr>
            <a:r>
              <a:rPr lang="en-GB" sz="2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citizens’ initiative brings together people from different EU countries to collect signatures and call on the European Commission to propose laws in areas where the Commission has powers to act. </a:t>
            </a:r>
          </a:p>
          <a:p>
            <a:pPr algn="just">
              <a:spcAft>
                <a:spcPts val="800"/>
              </a:spcAft>
            </a:pPr>
            <a:r>
              <a:rPr lang="en-GB" sz="2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a bottom-up way of starting a political debate and raising awareness of common causes which unite people across borders. </a:t>
            </a:r>
          </a:p>
          <a:p>
            <a:pPr algn="just">
              <a:spcAft>
                <a:spcPts val="800"/>
              </a:spcAft>
            </a:pPr>
            <a:r>
              <a:rPr lang="en-GB" sz="20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tool was launched in 2012, and is now bearing fruit, with several initiatives leading to concrete legal proposals by the European Commission. </a:t>
            </a: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FA776A-E073-ECAD-D995-7C4044770A95}"/>
              </a:ext>
            </a:extLst>
          </p:cNvPr>
          <p:cNvSpPr txBox="1">
            <a:spLocks/>
          </p:cNvSpPr>
          <p:nvPr/>
        </p:nvSpPr>
        <p:spPr>
          <a:xfrm>
            <a:off x="759781" y="3912189"/>
            <a:ext cx="10282881" cy="1150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3741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CD4CB-CFAF-92A4-D4CE-8A201912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42113"/>
            <a:ext cx="10111154" cy="1210043"/>
          </a:xfrm>
        </p:spPr>
        <p:txBody>
          <a:bodyPr/>
          <a:lstStyle/>
          <a:p>
            <a:pPr algn="ctr"/>
            <a:r>
              <a:rPr lang="en-GB" dirty="0"/>
              <a:t>A teacher’s experience – </a:t>
            </a:r>
            <a:br>
              <a:rPr lang="en-GB" dirty="0"/>
            </a:br>
            <a:r>
              <a:rPr lang="en-GB" b="1" dirty="0" err="1"/>
              <a:t>Małgorzata</a:t>
            </a:r>
            <a:r>
              <a:rPr lang="en-GB" b="1" dirty="0"/>
              <a:t> </a:t>
            </a:r>
            <a:r>
              <a:rPr lang="en-GB" b="1" dirty="0" err="1"/>
              <a:t>Malczyk</a:t>
            </a:r>
            <a:r>
              <a:rPr lang="en-GB" dirty="0"/>
              <a:t>, </a:t>
            </a:r>
            <a:r>
              <a:rPr lang="en-GB" sz="3200" dirty="0"/>
              <a:t>teacher in Warsaw, Poland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CD4CB-CFAF-92A4-D4CE-8A201912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42113"/>
            <a:ext cx="10111154" cy="1210043"/>
          </a:xfrm>
        </p:spPr>
        <p:txBody>
          <a:bodyPr/>
          <a:lstStyle/>
          <a:p>
            <a:pPr algn="ctr"/>
            <a:r>
              <a:rPr lang="en-GB" dirty="0"/>
              <a:t>Q&amp;A Time</a:t>
            </a:r>
          </a:p>
        </p:txBody>
      </p:sp>
    </p:spTree>
    <p:extLst>
      <p:ext uri="{BB962C8B-B14F-4D97-AF65-F5344CB8AC3E}">
        <p14:creationId xmlns:p14="http://schemas.microsoft.com/office/powerpoint/2010/main" val="171571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2F9F42-B7FD-6470-1032-69D977712C18}"/>
              </a:ext>
            </a:extLst>
          </p:cNvPr>
          <p:cNvSpPr txBox="1"/>
          <p:nvPr/>
        </p:nvSpPr>
        <p:spPr>
          <a:xfrm>
            <a:off x="2419928" y="4867975"/>
            <a:ext cx="7352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https://europa.eu/citizens-initiative/eci-school/eci-educational-toolkit_en</a:t>
            </a:r>
          </a:p>
        </p:txBody>
      </p:sp>
      <p:pic>
        <p:nvPicPr>
          <p:cNvPr id="5" name="Picture 4" descr="A qr code with a dinosaur&#10;&#10;Description automatically generated">
            <a:extLst>
              <a:ext uri="{FF2B5EF4-FFF2-40B4-BE49-F238E27FC236}">
                <a16:creationId xmlns:a16="http://schemas.microsoft.com/office/drawing/2014/main" id="{F9F2FC86-854E-F27D-5AAD-68618AE0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274" y="2622922"/>
            <a:ext cx="2023052" cy="2023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D6FC0-0AF8-488F-4CF9-317E04624E6A}"/>
              </a:ext>
            </a:extLst>
          </p:cNvPr>
          <p:cNvSpPr txBox="1"/>
          <p:nvPr/>
        </p:nvSpPr>
        <p:spPr>
          <a:xfrm>
            <a:off x="4638891" y="1343694"/>
            <a:ext cx="2914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Thank You!</a:t>
            </a:r>
            <a:endParaRPr lang="en-IE" sz="3600" b="1" dirty="0"/>
          </a:p>
        </p:txBody>
      </p:sp>
    </p:spTree>
    <p:extLst>
      <p:ext uri="{BB962C8B-B14F-4D97-AF65-F5344CB8AC3E}">
        <p14:creationId xmlns:p14="http://schemas.microsoft.com/office/powerpoint/2010/main" val="33004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282B-1EB5-F898-E57F-852B83BD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European Citizens’ Initiative?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FA776A-E073-ECAD-D995-7C4044770A95}"/>
              </a:ext>
            </a:extLst>
          </p:cNvPr>
          <p:cNvSpPr txBox="1">
            <a:spLocks/>
          </p:cNvSpPr>
          <p:nvPr/>
        </p:nvSpPr>
        <p:spPr>
          <a:xfrm>
            <a:off x="1150399" y="1976856"/>
            <a:ext cx="10282881" cy="30123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r>
              <a:rPr lang="en-GB" sz="4000" dirty="0"/>
              <a:t>Key facts and figures: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EC Square Sans Pro"/>
              </a:rPr>
              <a:t>Available to EU citizens</a:t>
            </a:r>
            <a:r>
              <a:rPr lang="en-US" sz="2800" b="1" dirty="0">
                <a:latin typeface="EC Square Sans Pro"/>
              </a:rPr>
              <a:t> </a:t>
            </a:r>
            <a:r>
              <a:rPr lang="en-US" sz="2800" dirty="0">
                <a:latin typeface="EC Square Sans Pro"/>
              </a:rPr>
              <a:t>since 2012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EC Square Sans Pro"/>
              </a:rPr>
              <a:t>100 </a:t>
            </a:r>
            <a:r>
              <a:rPr lang="pl-PL" sz="2800" dirty="0">
                <a:latin typeface="EC Square Sans Pro"/>
              </a:rPr>
              <a:t>new ideas for ECIs</a:t>
            </a:r>
            <a:r>
              <a:rPr lang="en-GB" sz="2800" dirty="0">
                <a:latin typeface="EC Square Sans Pro"/>
              </a:rPr>
              <a:t> registered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EC Square Sans Pro"/>
              </a:rPr>
              <a:t>7 initiatives answered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EC Square Sans Pro"/>
              </a:rPr>
              <a:t>8 initiatives currently collecting signatures (3 to start soon)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EC Square Sans Pro"/>
              </a:rPr>
              <a:t>2 initiatives waiting for a response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589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103"/>
            <a:ext cx="10295238" cy="1325563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EC Square Sans Pro"/>
              </a:rPr>
              <a:t>Successful Initiatives 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243AD9-AC96-E169-8E51-95B3FBFF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1" y="1474839"/>
            <a:ext cx="5988241" cy="4275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D4CB4-89E3-49CB-AA14-1A99CBA02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318"/>
          <a:stretch/>
        </p:blipFill>
        <p:spPr>
          <a:xfrm>
            <a:off x="7294742" y="969204"/>
            <a:ext cx="1872490" cy="1801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19855-B495-E14F-9161-351FA7A64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710" y="3021578"/>
            <a:ext cx="2196555" cy="1218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80669-9BB0-F79F-AC96-04B3639B0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169" y="4240105"/>
            <a:ext cx="2287639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BB82-F2E2-F02C-5446-D9674A29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61587"/>
            <a:ext cx="10109886" cy="1199539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EC Square Sans Pro"/>
              </a:rPr>
              <a:t>Ongoing</a:t>
            </a:r>
            <a:r>
              <a:rPr lang="en-US" b="1" dirty="0">
                <a:latin typeface="EC Square Sans Pro"/>
              </a:rPr>
              <a:t> </a:t>
            </a:r>
            <a:r>
              <a:rPr lang="en-US" dirty="0">
                <a:latin typeface="EC Square Sans Pro"/>
              </a:rPr>
              <a:t>Initiatives</a:t>
            </a:r>
            <a:r>
              <a:rPr lang="en-US" b="1" dirty="0">
                <a:latin typeface="EC Square Sans Pro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B7080-5670-4318-2FC1-886C0D944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423540"/>
            <a:ext cx="5134370" cy="4605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B9473-F284-D3F6-08E3-0AA946C21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85" y="1137891"/>
            <a:ext cx="4358073" cy="258863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BF1B08A-EC5C-D19E-0493-8655080AC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744" y="3856862"/>
            <a:ext cx="1660772" cy="1660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577ECA-8263-62A7-D67E-C8BA96A89E7B}"/>
              </a:ext>
            </a:extLst>
          </p:cNvPr>
          <p:cNvSpPr txBox="1"/>
          <p:nvPr/>
        </p:nvSpPr>
        <p:spPr>
          <a:xfrm>
            <a:off x="7431417" y="5517634"/>
            <a:ext cx="210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Support an initiative</a:t>
            </a:r>
          </a:p>
        </p:txBody>
      </p:sp>
    </p:spTree>
    <p:extLst>
      <p:ext uri="{BB962C8B-B14F-4D97-AF65-F5344CB8AC3E}">
        <p14:creationId xmlns:p14="http://schemas.microsoft.com/office/powerpoint/2010/main" val="118433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4255-119F-5439-E54A-6FB48995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7" y="800708"/>
            <a:ext cx="10295238" cy="132556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dirty="0" err="1">
                <a:latin typeface="EC Square Sans Pro"/>
              </a:rPr>
              <a:t>ECI</a:t>
            </a:r>
            <a:r>
              <a:rPr lang="en-US" dirty="0">
                <a:latin typeface="EC Square Sans Pro"/>
              </a:rPr>
              <a:t> communication activities</a:t>
            </a:r>
            <a:endParaRPr lang="en-US" dirty="0"/>
          </a:p>
        </p:txBody>
      </p:sp>
      <p:pic>
        <p:nvPicPr>
          <p:cNvPr id="7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FFFE5B3-A884-E50F-BB2F-6A4F9793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6" y="1997649"/>
            <a:ext cx="2743200" cy="2042108"/>
          </a:xfrm>
          <a:prstGeom prst="rect">
            <a:avLst/>
          </a:prstGeom>
        </p:spPr>
      </p:pic>
      <p:pic>
        <p:nvPicPr>
          <p:cNvPr id="9" name="Picture 9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1F8187EB-F2EA-E40E-E971-DE730C55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92" y="3450431"/>
            <a:ext cx="1360892" cy="2438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E13FA0D-F3DF-3AE4-81F8-DA8E83CC2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905" y="3448175"/>
            <a:ext cx="4284662" cy="24460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985DD0C-535E-8937-C6B0-6A7DFBD33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" y="4313734"/>
            <a:ext cx="2743200" cy="15642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08E582-3686-2B5D-030C-644E036F2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048" y="1624395"/>
            <a:ext cx="2743200" cy="1563544"/>
          </a:xfrm>
          <a:prstGeom prst="rect">
            <a:avLst/>
          </a:prstGeom>
        </p:spPr>
      </p:pic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40F7457-3CD4-9CED-64B4-19DD0200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08" y="1571614"/>
            <a:ext cx="1686214" cy="16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2592B-B593-3094-73B3-F77FA3B5C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4205" y="1463490"/>
            <a:ext cx="3427795" cy="246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B8E9B-A05C-2513-5CC0-302EDC11B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4205" y="3927737"/>
            <a:ext cx="3387433" cy="14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6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69A8-0C72-3446-91BF-45A78980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EC Square Sans Pro"/>
              </a:rPr>
              <a:t>Why teach about the ECI and participatory democracy?</a:t>
            </a:r>
            <a:endParaRPr lang="en-GR" dirty="0">
              <a:latin typeface="EC Square Sans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7886B-70BE-A205-5270-43DFBB0BA696}"/>
              </a:ext>
            </a:extLst>
          </p:cNvPr>
          <p:cNvSpPr txBox="1"/>
          <p:nvPr/>
        </p:nvSpPr>
        <p:spPr>
          <a:xfrm>
            <a:off x="1056442" y="2363357"/>
            <a:ext cx="97121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There are misconceptions about the EU.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Once they leave school, young people are less likely to come across information about how they can participate.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A basic knowledge of how the EU works is important for young people to become active citizens.</a:t>
            </a:r>
            <a:endParaRPr lang="pl-P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 ECI is a way for EU citizens to directly affect EU policy/law.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Young people have many concerns (e.g. environmental issues). 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8644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751C-9692-3442-8970-A4F3B878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will learners gain?</a:t>
            </a:r>
            <a:br>
              <a:rPr lang="en-GB"/>
            </a:b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BF2E-EA0F-E647-A34E-331FA3ABB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Confirmation that their voice can be heard.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Awareness that cooperation is an effective tool.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Basic knowledge of how the EU works.</a:t>
            </a: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96770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6ED02-951B-8681-5F20-C9B46374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methods will be used?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9F234-EE8C-0D1B-AA01-1242534E8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70844"/>
            <a:ext cx="10282881" cy="32583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Direct 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Group discussion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Group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Individual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Research work (for home or class)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Project work (including video filming)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Problem solving</a:t>
            </a:r>
          </a:p>
        </p:txBody>
      </p:sp>
      <p:pic>
        <p:nvPicPr>
          <p:cNvPr id="5" name="Picture 4" descr="Group of students working in library">
            <a:extLst>
              <a:ext uri="{FF2B5EF4-FFF2-40B4-BE49-F238E27FC236}">
                <a16:creationId xmlns:a16="http://schemas.microsoft.com/office/drawing/2014/main" id="{AE9E6DAF-425E-8185-649A-E7A32CCF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903" y="2310714"/>
            <a:ext cx="4135106" cy="275606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61049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3" ma:contentTypeDescription="Create a new document." ma:contentTypeScope="" ma:versionID="dc0e0d3cf04638c5c663f17b020a126e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4fca1b0a95e4bd8e5641e55d904cb84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D0105A-3C50-4FDF-ADDC-507FB303D80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29aca69-e568-4408-9ad2-aee324182a20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97c1ee2c-8d9f-4cc8-8bc1-0ef05972d65f"/>
  </ds:schemaRefs>
</ds:datastoreItem>
</file>

<file path=customXml/itemProps2.xml><?xml version="1.0" encoding="utf-8"?>
<ds:datastoreItem xmlns:ds="http://schemas.openxmlformats.org/officeDocument/2006/customXml" ds:itemID="{164523E4-92C7-4873-A219-D5263F77AB39}">
  <ds:schemaRefs>
    <ds:schemaRef ds:uri="629aca69-e568-4408-9ad2-aee324182a20"/>
    <ds:schemaRef ds:uri="97c1ee2c-8d9f-4cc8-8bc1-0ef05972d6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619</Words>
  <Application>Microsoft Office PowerPoint</Application>
  <PresentationFormat>Widescreen</PresentationFormat>
  <Paragraphs>88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EC Square Sans Pro</vt:lpstr>
      <vt:lpstr>Open Sans</vt:lpstr>
      <vt:lpstr>Symbol</vt:lpstr>
      <vt:lpstr>Office Theme</vt:lpstr>
      <vt:lpstr>Custom Design</vt:lpstr>
      <vt:lpstr>EU DEMOCRACY IN ACTION  Have Your Say with the  European Citizens’ Initiative  Webinar – 11 May 2023</vt:lpstr>
      <vt:lpstr>What is the European Citizens’ Initiative?</vt:lpstr>
      <vt:lpstr>What is the European Citizens’ Initiative?</vt:lpstr>
      <vt:lpstr>Successful Initiatives </vt:lpstr>
      <vt:lpstr>Ongoing Initiatives </vt:lpstr>
      <vt:lpstr>ECI communication activities</vt:lpstr>
      <vt:lpstr>Why teach about the ECI and participatory democracy?</vt:lpstr>
      <vt:lpstr>What will learners gain? </vt:lpstr>
      <vt:lpstr>What methods will be used?</vt:lpstr>
      <vt:lpstr>Unit 1 - A Brief Introduction to the EU</vt:lpstr>
      <vt:lpstr>Example of class work</vt:lpstr>
      <vt:lpstr>Unit 2 - Democracy in the EU</vt:lpstr>
      <vt:lpstr>Example of class work</vt:lpstr>
      <vt:lpstr>Unit 3 - The European Citizens’ Initiative</vt:lpstr>
      <vt:lpstr>Example of class work</vt:lpstr>
      <vt:lpstr>Unit 4 - Develop and Promote an ECI</vt:lpstr>
      <vt:lpstr>Example of class work</vt:lpstr>
      <vt:lpstr>PowerPoint Presentation</vt:lpstr>
      <vt:lpstr>Materials included (available in all EU official languages soon)</vt:lpstr>
      <vt:lpstr>A teacher’s experience –  Małgorzata Malczyk, teacher in Warsaw, Poland</vt:lpstr>
      <vt:lpstr>Q&amp;A Time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LYNCH Marina (SG-EXT)</cp:lastModifiedBy>
  <cp:revision>31</cp:revision>
  <dcterms:created xsi:type="dcterms:W3CDTF">2022-03-02T10:07:16Z</dcterms:created>
  <dcterms:modified xsi:type="dcterms:W3CDTF">2023-05-17T07:25:24Z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