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9BC68C-815E-4F86-BF67-644F976AEE43}" v="1" dt="2023-08-02T09:27:02.8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181" autoAdjust="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"/>
              <a:t>Teacher’s Pack</a:t>
            </a:r>
            <a:endParaRPr lang="en-GB" dirty="0"/>
          </a:p>
        </p:txBody>
      </p:sp>
      <p:pic>
        <p:nvPicPr>
          <p:cNvPr id="4" name="Picture 3" descr="A blue rectangular sign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BD943E69-105D-FEDE-B83A-A870B28067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6062986"/>
            <a:ext cx="1784040" cy="6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rectangular sign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89D365BA-8359-6AAE-7967-F7F5478EC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42" y="6334607"/>
            <a:ext cx="987418" cy="3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ular sign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B13D198F-8607-02B2-B47F-82D8C7E6C3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42" y="6334607"/>
            <a:ext cx="987418" cy="3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blue rectangular sign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8653197A-41B7-5942-FF05-4524C84906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42" y="6334607"/>
            <a:ext cx="987418" cy="3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pt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3697" y="948305"/>
            <a:ext cx="2744606" cy="1224278"/>
          </a:xfrm>
        </p:spPr>
        <p:txBody>
          <a:bodyPr rtlCol="0">
            <a:noAutofit/>
          </a:bodyPr>
          <a:lstStyle/>
          <a:p>
            <a:pPr rtl="0"/>
            <a:r>
              <a:rPr lang="pt" sz="1900" dirty="0"/>
              <a:t>Unidade 2</a:t>
            </a:r>
          </a:p>
          <a:p>
            <a:pPr rtl="0"/>
            <a:r>
              <a:rPr lang="en-GB" sz="1900" dirty="0"/>
              <a:t>A</a:t>
            </a:r>
            <a:r>
              <a:rPr lang="pt" sz="1900" dirty="0"/>
              <a:t> Democracia na UE</a:t>
            </a:r>
            <a:endParaRPr lang="en-GB" sz="1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812E5-6027-0872-E6C2-92A8B069B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114550"/>
            <a:ext cx="5054598" cy="3689352"/>
          </a:xfrm>
        </p:spPr>
        <p:txBody>
          <a:bodyPr rtlCol="0"/>
          <a:lstStyle/>
          <a:p>
            <a:pPr rtl="0"/>
            <a:r>
              <a:rPr lang="pt-BR" sz="4200" dirty="0"/>
              <a:t>A DEMOCRACIA EM AÇÃO NA UE</a:t>
            </a:r>
            <a:br>
              <a:rPr lang="en-US" sz="2800" b="0" dirty="0"/>
            </a:br>
            <a:r>
              <a:rPr lang="pt-BR" sz="2800" b="0" spc="-40" dirty="0"/>
              <a:t>Dê a sua opinião com a Iniciativa de Cidadania Europeia</a:t>
            </a:r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PT2W">
            <a:hlinkClick r:id="" action="ppaction://media"/>
            <a:extLst>
              <a:ext uri="{FF2B5EF4-FFF2-40B4-BE49-F238E27FC236}">
                <a16:creationId xmlns:a16="http://schemas.microsoft.com/office/drawing/2014/main" id="{B2EA2127-A251-57A3-7161-08B1F663E9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96354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t" b="1"/>
              <a:t>Dois tipos de democracia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pt" sz="2200" b="1"/>
              <a:t>Representativa: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pt" sz="2000"/>
              <a:t>«Um sistema de governo em que os cidadãos elegem representantes que propõem e votam legislação ou iniciativas políticas em seu nome.»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pt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Participativa: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p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«Um sistema em que os cidadãos participam nos processos públicos de tomada de decisões, complementando assim a democracia representativa.»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t">
                <a:latin typeface="Trebuchet MS"/>
              </a:rPr>
              <a:t>As três principais instituições da UE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5E30CC67-23BC-CADE-5C63-D0B038870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05" y="2792566"/>
            <a:ext cx="2493386" cy="2021971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C14228B9-DF07-5B62-0445-FE9E904AF4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06" y="1749799"/>
            <a:ext cx="2130127" cy="1474110"/>
          </a:xfrm>
          <a:prstGeom prst="rect">
            <a:avLst/>
          </a:prstGeom>
        </p:spPr>
      </p:pic>
      <p:pic>
        <p:nvPicPr>
          <p:cNvPr id="17" name="Picture 16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DCC391C0-88B0-DB8A-5324-9AF43899C1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40" y="3305808"/>
            <a:ext cx="4125957" cy="16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t"/>
              <a:t>A Comissão Europeia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249755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" sz="2400" dirty="0">
                <a:latin typeface="Trebuchet MS"/>
              </a:rPr>
              <a:t>Representa os interesses comuns da UE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" sz="2400" dirty="0">
                <a:latin typeface="Trebuchet MS"/>
              </a:rPr>
              <a:t>Propõe novas legislações europeias</a:t>
            </a:r>
            <a:endParaRPr lang="en-GB" dirty="0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" sz="2400" dirty="0">
                <a:latin typeface="Trebuchet MS" panose="020B0603020202020204" pitchFamily="34" charset="0"/>
              </a:rPr>
              <a:t>Composta por 27 comissários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pt" sz="2400" dirty="0">
                <a:latin typeface="Trebuchet MS" panose="020B0603020202020204" pitchFamily="34" charset="0"/>
              </a:rPr>
              <a:t>(1 de cada país)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B6E208A7-DA3E-7819-268E-4ABCC7709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03" y="1648617"/>
            <a:ext cx="191547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t"/>
              <a:t>O Conselho da União Europeia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251057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" sz="2400" dirty="0">
                <a:latin typeface="Trebuchet MS"/>
              </a:rPr>
              <a:t>Representa os governos dos países da UE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" sz="2400" i="0" dirty="0">
                <a:effectLst/>
                <a:latin typeface="Trebuchet MS"/>
              </a:rPr>
              <a:t>Negoceia e adota a legislação da UE</a:t>
            </a:r>
            <a:endParaRPr lang="en-GB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" sz="2400" dirty="0">
                <a:latin typeface="Trebuchet MS" panose="020B0603020202020204" pitchFamily="34" charset="0"/>
              </a:rPr>
              <a:t>É composto por ministros de todos os países da UE</a:t>
            </a:r>
            <a:endParaRPr lang="en-GB" sz="2400" dirty="0"/>
          </a:p>
        </p:txBody>
      </p:sp>
      <p:pic>
        <p:nvPicPr>
          <p:cNvPr id="3" name="Picture 2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218986F2-6F49-98F9-6E09-811FBED22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10" y="1616097"/>
            <a:ext cx="4125957" cy="16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Vota____o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59D082EE-348A-E245-1F40-BD2EB20333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9530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t">
                <a:latin typeface="Trebuchet MS" panose="020B0603020202020204" pitchFamily="34" charset="0"/>
              </a:rPr>
              <a:t>O Parlamento Europeu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" sz="2400">
                <a:latin typeface="Trebuchet MS"/>
              </a:rPr>
              <a:t>Representa os cidadãos dos países da UE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" sz="2400">
                <a:latin typeface="Trebuchet MS"/>
              </a:rPr>
              <a:t>Negoceia e adota a legislação da UE</a:t>
            </a:r>
            <a:endParaRPr lang="en-US" sz="240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" sz="2400">
                <a:latin typeface="Trebuchet MS" panose="020B0603020202020204" pitchFamily="34" charset="0"/>
              </a:rPr>
              <a:t>Diretamente eleito por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pt" sz="2400">
                <a:latin typeface="Trebuchet MS" panose="020B0603020202020204" pitchFamily="34" charset="0"/>
              </a:rPr>
              <a:t>cidadãos da UE</a:t>
            </a:r>
          </a:p>
        </p:txBody>
      </p:sp>
      <p:pic>
        <p:nvPicPr>
          <p:cNvPr id="3" name="Picture 2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DD45345F-71B9-ECD5-2E30-73CD124B9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65" y="1469820"/>
            <a:ext cx="2493386" cy="202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O_processo_de_decis__o_da_UE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CC8519B1-3ABF-C33C-1312-B056ECF17B6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32433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pt"/>
              <a:t>Como são</a:t>
            </a:r>
            <a:br>
              <a:rPr lang="en-GB" dirty="0"/>
            </a:br>
            <a:r>
              <a:rPr lang="pt"/>
              <a:t>criadas as leis...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692233" y="34962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Enviada para o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Parlamento e Conselho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para debate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PARLAMENTO </a:t>
              </a:r>
              <a:r>
                <a:rPr lang="pt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Europeu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800"/>
                </a:spcAft>
              </a:pPr>
              <a:r>
                <a:rPr lang="pt-PT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CONSELHO DA UE</a:t>
              </a:r>
              <a:endParaRPr lang="en-GB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pt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Debatem mutuamente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t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 podem alterar a proposta.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t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Em caso de acordo, a lei é adotada.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COMISSÃO </a:t>
              </a:r>
              <a:r>
                <a:rPr lang="pt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Europeia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420346"/>
              <a:ext cx="3878539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propõe a legislação</a:t>
              </a:r>
            </a:p>
          </p:txBody>
        </p:sp>
      </p:grpSp>
      <p:pic>
        <p:nvPicPr>
          <p:cNvPr id="14" name="Picture 13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46CFA506-1C6B-248C-4EA0-9AA954A59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58" y="4481788"/>
            <a:ext cx="1942217" cy="1575010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BA3E5834-BCFE-10FE-DABA-6DDA47192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16" y="553700"/>
            <a:ext cx="1701172" cy="1177261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EFF229-7C6A-0B3F-C77A-2B18BA5B49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170" y="4316472"/>
            <a:ext cx="4417752" cy="174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721029-5906-4C1B-9415-293675F68B8F}"/>
</file>

<file path=customXml/itemProps2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222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Wingdings</vt:lpstr>
      <vt:lpstr>Open Sans</vt:lpstr>
      <vt:lpstr>Trebuchet MS</vt:lpstr>
      <vt:lpstr>Arial</vt:lpstr>
      <vt:lpstr>Calibri</vt:lpstr>
      <vt:lpstr>Office Theme</vt:lpstr>
      <vt:lpstr>A DEMOCRACIA EM AÇÃO NA UE Dê a sua opinião com a Iniciativa de Cidadania Europeia</vt:lpstr>
      <vt:lpstr>Dois tipos de democracia</vt:lpstr>
      <vt:lpstr>As três principais instituições da UE</vt:lpstr>
      <vt:lpstr>A Comissão Europeia</vt:lpstr>
      <vt:lpstr>O Conselho da União Europeia</vt:lpstr>
      <vt:lpstr>PowerPoint Presentation</vt:lpstr>
      <vt:lpstr>O Parlamento Europeu</vt:lpstr>
      <vt:lpstr>PowerPoint Presentation</vt:lpstr>
      <vt:lpstr>Como são criadas as leis...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78</cp:revision>
  <dcterms:created xsi:type="dcterms:W3CDTF">2023-03-30T13:25:28Z</dcterms:created>
  <dcterms:modified xsi:type="dcterms:W3CDTF">2023-08-02T09:29:06Z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