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103A9-9A2B-4217-B610-35BD201CE04D}" v="8" dt="2023-10-11T07:31:19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A12103A9-9A2B-4217-B610-35BD201CE04D}"/>
    <pc:docChg chg="modSld">
      <pc:chgData name="TSILIKIDOU Eftychia" userId="c5702d32-5970-4c45-960f-de36648e5994" providerId="ADAL" clId="{A12103A9-9A2B-4217-B610-35BD201CE04D}" dt="2023-10-11T07:31:19.956" v="11" actId="20577"/>
      <pc:docMkLst>
        <pc:docMk/>
      </pc:docMkLst>
      <pc:sldChg chg="modSp mod">
        <pc:chgData name="TSILIKIDOU Eftychia" userId="c5702d32-5970-4c45-960f-de36648e5994" providerId="ADAL" clId="{A12103A9-9A2B-4217-B610-35BD201CE04D}" dt="2023-10-10T11:56:43.188" v="3" actId="1076"/>
        <pc:sldMkLst>
          <pc:docMk/>
          <pc:sldMk cId="3650902255" sldId="381"/>
        </pc:sldMkLst>
        <pc:spChg chg="mod">
          <ac:chgData name="TSILIKIDOU Eftychia" userId="c5702d32-5970-4c45-960f-de36648e5994" providerId="ADAL" clId="{A12103A9-9A2B-4217-B610-35BD201CE04D}" dt="2023-10-10T11:56:43.188" v="3" actId="1076"/>
          <ac:spMkLst>
            <pc:docMk/>
            <pc:sldMk cId="3650902255" sldId="381"/>
            <ac:spMk id="29" creationId="{353A3108-AEFB-9BCF-4CB2-301086CE2832}"/>
          </ac:spMkLst>
        </pc:spChg>
      </pc:sldChg>
      <pc:sldChg chg="modSp">
        <pc:chgData name="TSILIKIDOU Eftychia" userId="c5702d32-5970-4c45-960f-de36648e5994" providerId="ADAL" clId="{A12103A9-9A2B-4217-B610-35BD201CE04D}" dt="2023-10-11T07:31:19.956" v="11" actId="20577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A12103A9-9A2B-4217-B610-35BD201CE04D}" dt="2023-10-11T07:31:19.956" v="11" actId="20577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TSILIKIDOU Eftychia" userId="c5702d32-5970-4c45-960f-de36648e5994" providerId="ADAL" clId="{A12103A9-9A2B-4217-B610-35BD201CE04D}" dt="2023-10-10T11:56:07.388" v="0" actId="255"/>
        <pc:sldMkLst>
          <pc:docMk/>
          <pc:sldMk cId="989429845" sldId="390"/>
        </pc:sldMkLst>
        <pc:spChg chg="mod">
          <ac:chgData name="TSILIKIDOU Eftychia" userId="c5702d32-5970-4c45-960f-de36648e5994" providerId="ADAL" clId="{A12103A9-9A2B-4217-B610-35BD201CE04D}" dt="2023-10-10T11:56:07.388" v="0" actId="255"/>
          <ac:spMkLst>
            <pc:docMk/>
            <pc:sldMk cId="989429845" sldId="390"/>
            <ac:spMk id="2" creationId="{5A1C0E58-6E5B-AC1F-A302-B18A8AF2927B}"/>
          </ac:spMkLst>
        </pc:spChg>
      </pc:sldChg>
      <pc:sldChg chg="modSp mod">
        <pc:chgData name="TSILIKIDOU Eftychia" userId="c5702d32-5970-4c45-960f-de36648e5994" providerId="ADAL" clId="{A12103A9-9A2B-4217-B610-35BD201CE04D}" dt="2023-10-10T11:56:20.404" v="1" actId="14100"/>
        <pc:sldMkLst>
          <pc:docMk/>
          <pc:sldMk cId="1680864048" sldId="391"/>
        </pc:sldMkLst>
        <pc:spChg chg="mod">
          <ac:chgData name="TSILIKIDOU Eftychia" userId="c5702d32-5970-4c45-960f-de36648e5994" providerId="ADAL" clId="{A12103A9-9A2B-4217-B610-35BD201CE04D}" dt="2023-10-10T11:56:20.404" v="1" actId="14100"/>
          <ac:spMkLst>
            <pc:docMk/>
            <pc:sldMk cId="1680864048" sldId="391"/>
            <ac:spMk id="25" creationId="{8C8B12BD-46BA-768F-71AF-CCC4280D6AC8}"/>
          </ac:spMkLst>
        </pc:spChg>
      </pc:sldChg>
      <pc:sldChg chg="modSp">
        <pc:chgData name="TSILIKIDOU Eftychia" userId="c5702d32-5970-4c45-960f-de36648e5994" providerId="ADAL" clId="{A12103A9-9A2B-4217-B610-35BD201CE04D}" dt="2023-10-10T11:57:23.338" v="7"/>
        <pc:sldMkLst>
          <pc:docMk/>
          <pc:sldMk cId="3954184678" sldId="401"/>
        </pc:sldMkLst>
        <pc:graphicFrameChg chg="mod">
          <ac:chgData name="TSILIKIDOU Eftychia" userId="c5702d32-5970-4c45-960f-de36648e5994" providerId="ADAL" clId="{A12103A9-9A2B-4217-B610-35BD201CE04D}" dt="2023-10-10T11:57:23.338" v="7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da" sz="1600"/>
            <a:t>Oprettelse af et hold </a:t>
          </a:r>
          <a:r>
            <a:rPr lang="da" sz="1600">
              <a:latin typeface="Calibri Light" panose="020F0302020204030204"/>
            </a:rPr>
            <a:t>(op til 7 elever)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da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da" sz="1600" b="0"/>
            <a:t>Vælg et emne og lav en video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da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da" sz="1600"/>
            <a:t>Det evalueres, om videoen er egnet til deltagelse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da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da" sz="1600" dirty="0"/>
            <a:t>Frigørelse af de egnede videoer</a:t>
          </a:r>
          <a:r>
            <a:rPr lang="da" sz="1600" dirty="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da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da" sz="1600"/>
            <a:t>Offentlig afstemnings</a:t>
          </a:r>
          <a:endParaRPr lang="da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da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da" sz="1600"/>
            <a:t>Præmie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da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da" sz="1600"/>
            <a:t>Jurybedømmelse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da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da" sz="1600"/>
            <a:t>Indsendelse af ansøgningen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da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>
              <a:latin typeface="EC Square Sans Pro" panose="02000506040000020004"/>
            </a:rPr>
            <a:t>Websted for det europæiske borgerinitiativ</a:t>
          </a:r>
          <a:r>
            <a:rPr lang="da">
              <a:latin typeface="EC Square Sans Pro" panose="02000506040000020004"/>
            </a:rPr>
            <a:t> </a:t>
          </a:r>
          <a:r>
            <a:rPr lang="da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https://citizens-initiative.europa.eu/_da</a:t>
          </a:r>
          <a:r>
            <a:rPr lang="da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>
              <a:latin typeface="EC Square Sans Pro" panose="02000506040000020004"/>
            </a:rPr>
            <a:t>Websted for forummet for det europæiske borgerinitiativ</a:t>
          </a:r>
          <a:r>
            <a:rPr lang="da">
              <a:latin typeface="EC Square Sans Pro" panose="02000506040000020004"/>
            </a:rPr>
            <a:t> </a:t>
          </a:r>
          <a:r>
            <a:rPr lang="da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https://citizens-initiative-forum.europa.eu/_da/</a:t>
          </a:r>
          <a:r>
            <a:rPr lang="da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>
              <a:latin typeface="EC Square Sans Pro" panose="02000506040000020004"/>
            </a:rPr>
            <a:t>Månedligt nyhedsbrev </a:t>
          </a:r>
          <a:r>
            <a:rPr lang="da">
              <a:latin typeface="EC Square Sans Pro" panose="02000506040000020004"/>
            </a:rPr>
            <a:t>(Engelsk</a:t>
          </a:r>
          <a:r>
            <a:rPr lang="da"/>
            <a:t> + 23 </a:t>
          </a:r>
          <a:r>
            <a:rPr lang="da">
              <a:latin typeface="EC Square Sans Pro" panose="02000506040000020004"/>
            </a:rPr>
            <a:t>EU </a:t>
          </a:r>
          <a:r>
            <a:rPr lang="da"/>
            <a:t>-sprog</a:t>
          </a:r>
          <a:r>
            <a:rPr lang="da">
              <a:latin typeface="EC Square Sans Pro" panose="02000506040000020004"/>
            </a:rPr>
            <a:t>) </a:t>
          </a:r>
          <a:r>
            <a:rPr lang="da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>
              <a:latin typeface="EC Square Sans Pro" panose="02000506040000020004"/>
            </a:rPr>
            <a:t>Det europæiske borgerinitiativs pædagogiske værktøjskasse</a:t>
          </a:r>
          <a:r>
            <a:rPr lang="da">
              <a:hlinkClick xmlns:r="http://schemas.openxmlformats.org/officeDocument/2006/relationships" r:id="rId4"/>
            </a:rPr>
            <a:t> https://citizens-initiative.europa.eu/schools/eci-educational-toolkit_da</a:t>
          </a:r>
          <a:r>
            <a:rPr lang="da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/>
            <a:t>Facebook-gruppe</a:t>
          </a:r>
          <a:r>
            <a:rPr lang="da"/>
            <a:t> </a:t>
          </a:r>
          <a:r>
            <a:rPr lang="da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sz="1100" b="1" dirty="0">
              <a:latin typeface="EC Square Sans Pro" panose="02000506040000020004"/>
            </a:rPr>
            <a:t>Lokale kontakter</a:t>
          </a:r>
        </a:p>
        <a:p>
          <a:pPr rtl="0">
            <a:lnSpc>
              <a:spcPct val="100000"/>
            </a:lnSpc>
            <a:defRPr cap="all"/>
          </a:pPr>
          <a:r>
            <a:rPr lang="da" sz="1000" dirty="0">
              <a:latin typeface="EC Square Sans Pro" panose="02000506040000020004"/>
            </a:rPr>
            <a:t> </a:t>
          </a:r>
          <a:r>
            <a:rPr lang="da" sz="1000" dirty="0">
              <a:latin typeface="EC Square Sans Pro" panose="02000506040000020004"/>
              <a:hlinkClick xmlns:r="http://schemas.openxmlformats.org/officeDocument/2006/relationships" r:id="rId6"/>
            </a:rPr>
            <a:t>Ambassadører for det europæiske borgerinitiativ</a:t>
          </a:r>
          <a:r>
            <a:rPr lang="da" sz="1000" dirty="0">
              <a:latin typeface="EC Square Sans Pro" panose="02000506040000020004"/>
            </a:rPr>
            <a:t> og </a:t>
          </a:r>
          <a:r>
            <a:rPr lang="da" sz="1000" dirty="0">
              <a:latin typeface="EC Square Sans Pro" panose="02000506040000020004"/>
              <a:hlinkClick xmlns:r="http://schemas.openxmlformats.org/officeDocument/2006/relationships" r:id="rId7"/>
            </a:rPr>
            <a:t>nationale kontaktpunkter</a:t>
          </a:r>
          <a:r>
            <a:rPr lang="da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a" b="1" dirty="0">
              <a:latin typeface="EC Square Sans Pro" panose="02000506040000020004"/>
            </a:rPr>
            <a:t>Podcastserien CitizenCentral Podcast</a:t>
          </a:r>
          <a:br>
            <a:rPr lang="da" dirty="0">
              <a:latin typeface="EC Square Sans Pro" panose="02000506040000020004"/>
            </a:rPr>
          </a:br>
          <a:r>
            <a:rPr lang="da" dirty="0">
              <a:latin typeface="EC Square Sans Pro" panose="02000506040000020004"/>
              <a:hlinkClick xmlns:r="http://schemas.openxmlformats.org/officeDocument/2006/relationships" r:id="rId8"/>
            </a:rPr>
            <a:t>https://citizens-initiative.europa.eu/news/citizencentral-podcast_da</a:t>
          </a:r>
          <a:r>
            <a:rPr lang="da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 custScaleX="117021" custLinFactNeighborX="11331" custLinFactNeighborY="-4406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6984" y="786018"/>
          <a:ext cx="57266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34010" y="737903"/>
          <a:ext cx="65856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94264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1</a:t>
          </a:r>
        </a:p>
      </dsp:txBody>
      <dsp:txXfrm>
        <a:off x="470749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11152" y="1212788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Oprettelse af et hold </a:t>
          </a:r>
          <a:r>
            <a:rPr lang="da" sz="1600" kern="1200">
              <a:latin typeface="Calibri Light" panose="020F0302020204030204"/>
            </a:rPr>
            <a:t>(op til 7 elever)</a:t>
          </a:r>
          <a:endParaRPr lang="en-US" sz="1600" kern="1200" dirty="0"/>
        </a:p>
      </dsp:txBody>
      <dsp:txXfrm>
        <a:off x="11152" y="1470488"/>
        <a:ext cx="1288498" cy="1707900"/>
      </dsp:txXfrm>
    </dsp:sp>
    <dsp:sp modelId="{80A63644-B36A-40EF-A2FE-0C72700F7E14}">
      <dsp:nvSpPr>
        <dsp:cNvPr id="0" name=""/>
        <dsp:cNvSpPr/>
      </dsp:nvSpPr>
      <dsp:spPr>
        <a:xfrm>
          <a:off x="1442817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5675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5929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2</a:t>
          </a:r>
        </a:p>
      </dsp:txBody>
      <dsp:txXfrm>
        <a:off x="1902414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42817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b="0" kern="1200"/>
            <a:t>Vælg et emne og lav en video</a:t>
          </a:r>
        </a:p>
      </dsp:txBody>
      <dsp:txXfrm>
        <a:off x="1442817" y="1470502"/>
        <a:ext cx="1288498" cy="1707900"/>
      </dsp:txXfrm>
    </dsp:sp>
    <dsp:sp modelId="{9328CFD7-AA63-45BF-9476-78DE40CF967E}">
      <dsp:nvSpPr>
        <dsp:cNvPr id="0" name=""/>
        <dsp:cNvSpPr/>
      </dsp:nvSpPr>
      <dsp:spPr>
        <a:xfrm>
          <a:off x="287448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7340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759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3</a:t>
          </a:r>
        </a:p>
      </dsp:txBody>
      <dsp:txXfrm>
        <a:off x="3334078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448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Indsendelse af ansøgningen</a:t>
          </a:r>
        </a:p>
      </dsp:txBody>
      <dsp:txXfrm>
        <a:off x="2874481" y="1470502"/>
        <a:ext cx="1288498" cy="1707900"/>
      </dsp:txXfrm>
    </dsp:sp>
    <dsp:sp modelId="{3B0A1437-241E-4A78-98C3-1D24FBB03DF5}">
      <dsp:nvSpPr>
        <dsp:cNvPr id="0" name=""/>
        <dsp:cNvSpPr/>
      </dsp:nvSpPr>
      <dsp:spPr>
        <a:xfrm>
          <a:off x="4306146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900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925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4</a:t>
          </a:r>
        </a:p>
      </dsp:txBody>
      <dsp:txXfrm>
        <a:off x="476574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6146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Det evalueres, om videoen er egnet til deltagelse </a:t>
          </a:r>
        </a:p>
      </dsp:txBody>
      <dsp:txXfrm>
        <a:off x="4306146" y="1470502"/>
        <a:ext cx="1288498" cy="1707900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0669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092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5</a:t>
          </a:r>
        </a:p>
      </dsp:txBody>
      <dsp:txXfrm>
        <a:off x="6197408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 dirty="0"/>
            <a:t>Frigørelse af de egnede videoer</a:t>
          </a:r>
          <a:r>
            <a:rPr lang="da" sz="1600" kern="1200" dirty="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502"/>
        <a:ext cx="1288498" cy="1707900"/>
      </dsp:txXfrm>
    </dsp:sp>
    <dsp:sp modelId="{3EBBA17E-718C-4C6E-A184-F2FE851FD22E}">
      <dsp:nvSpPr>
        <dsp:cNvPr id="0" name=""/>
        <dsp:cNvSpPr/>
      </dsp:nvSpPr>
      <dsp:spPr>
        <a:xfrm>
          <a:off x="7169475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233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258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6</a:t>
          </a:r>
        </a:p>
      </dsp:txBody>
      <dsp:txXfrm>
        <a:off x="762907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69475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Offentlig afstemnings</a:t>
          </a:r>
          <a:endParaRPr lang="da" sz="1600" kern="1200" dirty="0"/>
        </a:p>
      </dsp:txBody>
      <dsp:txXfrm>
        <a:off x="7169475" y="1470502"/>
        <a:ext cx="1288498" cy="1707900"/>
      </dsp:txXfrm>
    </dsp:sp>
    <dsp:sp modelId="{B377CEC4-30C0-425A-A4E6-0A09A12F4171}">
      <dsp:nvSpPr>
        <dsp:cNvPr id="0" name=""/>
        <dsp:cNvSpPr/>
      </dsp:nvSpPr>
      <dsp:spPr>
        <a:xfrm>
          <a:off x="8601140" y="786023"/>
          <a:ext cx="128858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4088" y="737908"/>
          <a:ext cx="65861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4296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7</a:t>
          </a:r>
        </a:p>
      </dsp:txBody>
      <dsp:txXfrm>
        <a:off x="9060781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1140" y="1212802"/>
          <a:ext cx="128858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5" tIns="165100" rIns="101645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Jurybedømmelse</a:t>
          </a:r>
        </a:p>
      </dsp:txBody>
      <dsp:txXfrm>
        <a:off x="8601140" y="1470519"/>
        <a:ext cx="1288586" cy="1707883"/>
      </dsp:txXfrm>
    </dsp:sp>
    <dsp:sp modelId="{8CB4BBEC-7942-43DB-AFDE-DA8E56C16015}">
      <dsp:nvSpPr>
        <dsp:cNvPr id="0" name=""/>
        <dsp:cNvSpPr/>
      </dsp:nvSpPr>
      <dsp:spPr>
        <a:xfrm>
          <a:off x="10032902" y="786023"/>
          <a:ext cx="64424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1601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8</a:t>
          </a:r>
        </a:p>
      </dsp:txBody>
      <dsp:txXfrm>
        <a:off x="10492499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2902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" sz="1600" kern="1200"/>
            <a:t>Præmie</a:t>
          </a:r>
        </a:p>
      </dsp:txBody>
      <dsp:txXfrm>
        <a:off x="10032902" y="1470502"/>
        <a:ext cx="1288498" cy="170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725022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930914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416183" y="1267548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>
              <a:latin typeface="EC Square Sans Pro" panose="02000506040000020004"/>
            </a:rPr>
            <a:t>Websted for det europæiske borgerinitiativ</a:t>
          </a:r>
          <a:r>
            <a:rPr lang="da" sz="1100" kern="1200">
              <a:latin typeface="EC Square Sans Pro" panose="02000506040000020004"/>
            </a:rPr>
            <a:t> </a:t>
          </a:r>
          <a:r>
            <a:rPr lang="da" sz="1100" kern="120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https://citizens-initiative.europa.eu/_da</a:t>
          </a:r>
          <a:r>
            <a:rPr lang="da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416183" y="1267548"/>
        <a:ext cx="1583789" cy="775809"/>
      </dsp:txXfrm>
    </dsp:sp>
    <dsp:sp modelId="{A2D11FBB-B08A-4AA5-9A56-CB192B6AF451}">
      <dsp:nvSpPr>
        <dsp:cNvPr id="0" name=""/>
        <dsp:cNvSpPr/>
      </dsp:nvSpPr>
      <dsp:spPr>
        <a:xfrm>
          <a:off x="2585974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91866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277135" y="1267548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>
              <a:latin typeface="EC Square Sans Pro" panose="02000506040000020004"/>
            </a:rPr>
            <a:t>Websted for forummet for det europæiske borgerinitiativ</a:t>
          </a:r>
          <a:r>
            <a:rPr lang="da" sz="1100" kern="1200">
              <a:latin typeface="EC Square Sans Pro" panose="02000506040000020004"/>
            </a:rPr>
            <a:t> </a:t>
          </a:r>
          <a:r>
            <a:rPr lang="da" sz="1100" kern="120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https://citizens-initiative-forum.europa.eu/_da/</a:t>
          </a:r>
          <a:r>
            <a:rPr lang="da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277135" y="1267548"/>
        <a:ext cx="1583789" cy="775809"/>
      </dsp:txXfrm>
    </dsp:sp>
    <dsp:sp modelId="{1C61C415-2823-424F-A179-4E3A2B72F838}">
      <dsp:nvSpPr>
        <dsp:cNvPr id="0" name=""/>
        <dsp:cNvSpPr/>
      </dsp:nvSpPr>
      <dsp:spPr>
        <a:xfrm>
          <a:off x="4455502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61395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8087" y="1267548"/>
          <a:ext cx="1600941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>
              <a:latin typeface="EC Square Sans Pro" panose="02000506040000020004"/>
            </a:rPr>
            <a:t>Månedligt nyhedsbrev </a:t>
          </a:r>
          <a:r>
            <a:rPr lang="da" sz="1100" kern="1200">
              <a:latin typeface="EC Square Sans Pro" panose="02000506040000020004"/>
            </a:rPr>
            <a:t>(Engelsk</a:t>
          </a:r>
          <a:r>
            <a:rPr lang="da" sz="1100" kern="1200"/>
            <a:t> + 23 </a:t>
          </a:r>
          <a:r>
            <a:rPr lang="da" sz="1100" kern="1200">
              <a:latin typeface="EC Square Sans Pro" panose="02000506040000020004"/>
            </a:rPr>
            <a:t>EU </a:t>
          </a:r>
          <a:r>
            <a:rPr lang="da" sz="1100" kern="1200"/>
            <a:t>-sprog</a:t>
          </a:r>
          <a:r>
            <a:rPr lang="da" sz="1100" kern="1200">
              <a:latin typeface="EC Square Sans Pro" panose="02000506040000020004"/>
            </a:rPr>
            <a:t>) </a:t>
          </a:r>
          <a:r>
            <a:rPr lang="da" sz="1100" kern="120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8087" y="1267548"/>
        <a:ext cx="1600941" cy="775809"/>
      </dsp:txXfrm>
    </dsp:sp>
    <dsp:sp modelId="{D18826C4-C28D-4345-937A-5A7B7F74B1EA}">
      <dsp:nvSpPr>
        <dsp:cNvPr id="0" name=""/>
        <dsp:cNvSpPr/>
      </dsp:nvSpPr>
      <dsp:spPr>
        <a:xfrm>
          <a:off x="6591923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797815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16192" y="1267548"/>
          <a:ext cx="2117573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>
              <a:latin typeface="EC Square Sans Pro" panose="02000506040000020004"/>
            </a:rPr>
            <a:t>Det europæiske borgerinitiativs pædagogiske værktøjskasse</a:t>
          </a:r>
          <a:r>
            <a:rPr lang="da" sz="1100" kern="1200">
              <a:hlinkClick xmlns:r="http://schemas.openxmlformats.org/officeDocument/2006/relationships" r:id="rId12"/>
            </a:rPr>
            <a:t> https://citizens-initiative.europa.eu/schools/eci-educational-toolkit_da</a:t>
          </a:r>
          <a:r>
            <a:rPr lang="da" sz="1100" kern="120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016192" y="1267548"/>
        <a:ext cx="2117573" cy="775809"/>
      </dsp:txXfrm>
    </dsp:sp>
    <dsp:sp modelId="{08EFE1CF-5CD9-4995-97D7-5CE37BA40CB8}">
      <dsp:nvSpPr>
        <dsp:cNvPr id="0" name=""/>
        <dsp:cNvSpPr/>
      </dsp:nvSpPr>
      <dsp:spPr>
        <a:xfrm>
          <a:off x="1796178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002070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220447" y="3706335"/>
          <a:ext cx="2117573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 dirty="0">
              <a:latin typeface="EC Square Sans Pro" panose="02000506040000020004"/>
            </a:rPr>
            <a:t>Podcastserien CitizenCentral Podcast</a:t>
          </a:r>
          <a:br>
            <a:rPr lang="da" sz="1100" kern="1200" dirty="0">
              <a:latin typeface="EC Square Sans Pro" panose="02000506040000020004"/>
            </a:rPr>
          </a:br>
          <a:r>
            <a:rPr lang="da" sz="1100" kern="1200" dirty="0">
              <a:latin typeface="EC Square Sans Pro" panose="02000506040000020004"/>
              <a:hlinkClick xmlns:r="http://schemas.openxmlformats.org/officeDocument/2006/relationships" r:id="rId15"/>
            </a:rPr>
            <a:t>https://citizens-initiative.europa.eu/news/citizencentral-podcast_da</a:t>
          </a:r>
          <a:r>
            <a:rPr lang="da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220447" y="3706335"/>
        <a:ext cx="2117573" cy="775809"/>
      </dsp:txXfrm>
    </dsp:sp>
    <dsp:sp modelId="{2D72B56C-5F20-4DF5-8D2E-A9FEF5D2800B}">
      <dsp:nvSpPr>
        <dsp:cNvPr id="0" name=""/>
        <dsp:cNvSpPr/>
      </dsp:nvSpPr>
      <dsp:spPr>
        <a:xfrm>
          <a:off x="3924022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129915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615183" y="3706335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/>
            <a:t>Facebook-gruppe</a:t>
          </a:r>
          <a:r>
            <a:rPr lang="da" sz="1100" kern="1200"/>
            <a:t> </a:t>
          </a:r>
          <a:r>
            <a:rPr lang="da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615183" y="3706335"/>
        <a:ext cx="1583789" cy="775809"/>
      </dsp:txXfrm>
    </dsp:sp>
    <dsp:sp modelId="{AE674CF9-A5C7-489F-84F1-184920C14ED9}">
      <dsp:nvSpPr>
        <dsp:cNvPr id="0" name=""/>
        <dsp:cNvSpPr/>
      </dsp:nvSpPr>
      <dsp:spPr>
        <a:xfrm>
          <a:off x="5919763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125655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55595" y="3672153"/>
          <a:ext cx="1853365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100" b="1" kern="1200" dirty="0">
              <a:latin typeface="EC Square Sans Pro" panose="02000506040000020004"/>
            </a:rPr>
            <a:t>Lokale kontakter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" sz="1000" kern="1200" dirty="0">
              <a:latin typeface="EC Square Sans Pro" panose="02000506040000020004"/>
            </a:rPr>
            <a:t> </a:t>
          </a:r>
          <a:r>
            <a:rPr lang="da" sz="1000" kern="1200" dirty="0">
              <a:latin typeface="EC Square Sans Pro" panose="02000506040000020004"/>
              <a:hlinkClick xmlns:r="http://schemas.openxmlformats.org/officeDocument/2006/relationships" r:id="rId21"/>
            </a:rPr>
            <a:t>Ambassadører for det europæiske borgerinitiativ</a:t>
          </a:r>
          <a:r>
            <a:rPr lang="da" sz="1000" kern="1200" dirty="0">
              <a:latin typeface="EC Square Sans Pro" panose="02000506040000020004"/>
            </a:rPr>
            <a:t> og </a:t>
          </a:r>
          <a:r>
            <a:rPr lang="da" sz="1000" kern="1200" dirty="0">
              <a:latin typeface="EC Square Sans Pro" panose="02000506040000020004"/>
              <a:hlinkClick xmlns:r="http://schemas.openxmlformats.org/officeDocument/2006/relationships" r:id="rId22"/>
            </a:rPr>
            <a:t>nationale kontaktpunkter</a:t>
          </a:r>
          <a:r>
            <a:rPr lang="da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655595" y="3672153"/>
        <a:ext cx="1853365" cy="77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a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a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da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a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da" sz="6700">
                <a:ea typeface="Open Sans" panose="020B0606030504020204" pitchFamily="34" charset="0"/>
                <a:cs typeface="Open Sans" panose="020B0606030504020204" pitchFamily="34" charset="0"/>
              </a:rPr>
              <a:t>ImagineEU-</a:t>
            </a:r>
            <a:r>
              <a:rPr lang="da" sz="6600"/>
              <a:t>konkurrence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a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a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Vis den forandring, du ønsker at se i Den Europæiske Union!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Indsending</a:t>
            </a:r>
          </a:p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af ansøgninger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600">
                <a:solidFill>
                  <a:srgbClr val="204492"/>
                </a:solidFill>
                <a:latin typeface="EC Square Sans Pro" panose="02000506040000020004" pitchFamily="2" charset="0"/>
              </a:rPr>
              <a:t>16. oktober 2023-13. december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Bekendtgørelse</a:t>
            </a:r>
          </a:p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af vindere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600">
                <a:solidFill>
                  <a:srgbClr val="204492"/>
                </a:solidFill>
                <a:latin typeface="EC Square Sans Pro" panose="02000506040000020004" pitchFamily="2" charset="0"/>
              </a:rPr>
              <a:t>inden 20. februar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169090" y="4337160"/>
            <a:ext cx="229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Offentlig afstemnings-</a:t>
            </a:r>
          </a:p>
          <a:p>
            <a:pPr algn="ctr" rtl="0"/>
            <a:r>
              <a:rPr lang="da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periode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600">
                <a:solidFill>
                  <a:srgbClr val="204492"/>
                </a:solidFill>
                <a:latin typeface="EC Square Sans Pro" panose="02000506040000020004" pitchFamily="2" charset="0"/>
              </a:rPr>
              <a:t>20. december 2023-28. januar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Præmie (studie-</a:t>
            </a:r>
          </a:p>
          <a:p>
            <a:pPr algn="ctr" rtl="0"/>
            <a:r>
              <a:rPr lang="da" b="1">
                <a:solidFill>
                  <a:srgbClr val="5CB247"/>
                </a:solidFill>
                <a:latin typeface="EC Square Sans Pro" panose="02000506040000020004" pitchFamily="2" charset="0"/>
              </a:rPr>
              <a:t>rejse til Bruxelles)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600">
                <a:solidFill>
                  <a:srgbClr val="204492"/>
                </a:solidFill>
                <a:latin typeface="EC Square Sans Pro" panose="02000506040000020004" pitchFamily="2" charset="0"/>
              </a:rPr>
              <a:t>21-23. marts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da" sz="3600">
                <a:latin typeface="EC Square Sans Pro"/>
              </a:rPr>
              <a:t>Tidslinje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da" sz="3200">
                <a:solidFill>
                  <a:schemeClr val="bg1"/>
                </a:solidFill>
                <a:latin typeface="EC Square Sans Pro"/>
              </a:rPr>
              <a:t>Læs mere og hold kontakten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682969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da" sz="5400" b="1"/>
              <a:t>Tak!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Konceptet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Værktøjskassen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Præmien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Processen opdelt i trin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Betingelser for deltagelse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Fordelene ved konkurrencen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" sz="2800">
                <a:solidFill>
                  <a:srgbClr val="204492"/>
                </a:solidFill>
                <a:latin typeface="EC Square Sans Pro"/>
              </a:rPr>
              <a:t>Tidslinje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Indhold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Konceptet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ImagineEU-konkurrencen beder teenagere om at forestille sig, hvordan EU kan </a:t>
            </a:r>
            <a:r>
              <a:rPr lang="da" sz="2800">
                <a:solidFill>
                  <a:srgbClr val="204492"/>
                </a:solidFill>
                <a:latin typeface="EC Square Sans Pro"/>
              </a:rPr>
              <a:t>blive</a:t>
            </a:r>
            <a:r>
              <a:rPr lang="da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et endnu bedre sted at bo!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Med inspiration fra det europæiske borgerinitiativ opfordres eleverne til at lære mere om at væ</a:t>
            </a:r>
            <a:r>
              <a:rPr lang="da" sz="2300">
                <a:solidFill>
                  <a:srgbClr val="204492"/>
                </a:solidFill>
                <a:latin typeface="EC Square Sans Pro"/>
              </a:rPr>
              <a:t>re aktive borgere i EU.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300">
                <a:solidFill>
                  <a:srgbClr val="204492"/>
                </a:solidFill>
                <a:latin typeface="EC Square Sans Pro"/>
              </a:rPr>
              <a:t>De skal gå sammen i grupper og forestille sig en ændring, de gerne vil se i EU og lave en kort video, der forklarer ideen.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/>
              </a:rPr>
              <a:t>Værktøjskassen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da" sz="2300">
                <a:solidFill>
                  <a:srgbClr val="204492"/>
                </a:solidFill>
                <a:latin typeface="EC Square Sans Pro"/>
              </a:rPr>
              <a:t>Lærere kan bruge værktøjskassen “</a:t>
            </a:r>
            <a:r>
              <a:rPr lang="da" sz="2300" b="1">
                <a:solidFill>
                  <a:srgbClr val="204492"/>
                </a:solidFill>
                <a:latin typeface="EC Square Sans Pro"/>
              </a:rPr>
              <a:t>EU-demokrati i aktion - Bliv hørt med det europæiske borgerinitiativ</a:t>
            </a:r>
            <a:r>
              <a:rPr lang="da" sz="2300">
                <a:solidFill>
                  <a:srgbClr val="204492"/>
                </a:solidFill>
                <a:latin typeface="EC Square Sans Pro"/>
              </a:rPr>
              <a:t>” til at præsentere eleverne for emnet demokratisk deltagelse i EU.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Præmien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da" sz="250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da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vinderhold får en studierejse til Bruxelles</a:t>
            </a:r>
            <a:r>
              <a:rPr lang="da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da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(21 </a:t>
            </a:r>
            <a:r>
              <a:rPr lang="da" sz="2500">
                <a:solidFill>
                  <a:srgbClr val="204492"/>
                </a:solidFill>
                <a:latin typeface="EC Square Sans Pro"/>
              </a:rPr>
              <a:t>-</a:t>
            </a:r>
            <a:r>
              <a:rPr lang="da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23. marts 2024</a:t>
            </a:r>
            <a:r>
              <a:rPr lang="da" sz="250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da" sz="2500">
                <a:solidFill>
                  <a:srgbClr val="204492"/>
                </a:solidFill>
                <a:latin typeface="EC Square Sans Pro"/>
              </a:rPr>
              <a:t>og lærer mere om hvordan EU’s politikker og love bliver udarbejdet, samt hvordan EU-borgere kan engagere sig i EU.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/>
              </a:rPr>
              <a:t>Processen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da" sz="3100">
                <a:solidFill>
                  <a:schemeClr val="bg1"/>
                </a:solidFill>
                <a:latin typeface="EC Square Sans Pro"/>
              </a:rPr>
              <a:t>opdelt i trin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402382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Betingelser for deltagelse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</a:rPr>
              <a:t>Op til syv elever fra den samme skole, der har to år eller mindre tilbage af deres ungdomsuddannelse (fra alle EU-lande).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</a:rPr>
              <a:t>Videoen skal behandle et emne, der falder inden for mindst et af Europa-Kommissionens kompetenceområder – ligesom forslagene fra Det europæiske borgerinitiativ (se næste dias).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</a:rPr>
              <a:t>Hver video skal være op til tre minutter lang og produceres samt indsendes på et hvilket som helst af de officielle EU-sprog, med en transskription på engelsk.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</a:rPr>
              <a:t>Ansøgningen skal udarbejdes af en vejledende lærer, som også tager med eleverne til Bruxelles, hvis de vinder.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</a:rPr>
              <a:t>Videoen skal uploades til Vimeo eller YouTube, og der skal være et link til den i ansøgningsformularen.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a" sz="21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 skal indsendes samtykkeformularer for hver elev som er med i videoen, formularerne skal være </a:t>
            </a:r>
            <a:r>
              <a:rPr lang="da" sz="2100" dirty="0">
                <a:latin typeface="+mn-lt"/>
              </a:rPr>
              <a:t>behørigt udfyldt og underskrevet.</a:t>
            </a:r>
            <a:endParaRPr lang="en-US" sz="21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EU’s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Kompetencer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a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HVOR KAN BORGERNE</a:t>
            </a:r>
          </a:p>
          <a:p>
            <a:pPr rtl="0"/>
            <a:r>
              <a:rPr lang="da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GØRE EN FORSKEL</a:t>
            </a:r>
          </a:p>
          <a:p>
            <a:pPr rtl="0"/>
            <a:r>
              <a:rPr lang="da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MED DET </a:t>
            </a:r>
            <a:r>
              <a:rPr lang="da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EUROPÆISKE</a:t>
            </a:r>
          </a:p>
          <a:p>
            <a:pPr rtl="0"/>
            <a:r>
              <a:rPr lang="da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BORGERINITIATIV?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a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Og mange andre 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RETFÆRDIGHED, FRIHED OG SIKKERHED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IKKE-DISKRIMINATION OG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BORGERSKAB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BESKÆFTIGELSE OG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SOCIALE ANLIGGENDER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UDDANNELSE, UNGDOM OG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IDRÆT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4" y="2842162"/>
            <a:ext cx="191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HUMANITÆR BISTAND OG UDVIKLINGSSAMARBEJDE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MILJØ- OG KLIMAINDSATS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LANDBRUG OG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FISKERI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FOLKE-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SUNDHED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FORBRUGER-</a:t>
            </a:r>
          </a:p>
          <a:p>
            <a:pPr algn="ctr" rtl="0"/>
            <a:r>
              <a:rPr lang="da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BESKYTTELSE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" sz="3100">
                <a:solidFill>
                  <a:schemeClr val="bg1"/>
                </a:solidFill>
                <a:latin typeface="EC Square Sans Pro" panose="020B0506040000020004" pitchFamily="34" charset="0"/>
              </a:rPr>
              <a:t>Eleverne vil …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200">
                <a:solidFill>
                  <a:srgbClr val="204492"/>
                </a:solidFill>
                <a:latin typeface="EC Square Sans Pro"/>
              </a:rPr>
              <a:t>øve teamarbejde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lære mere em EU’s værdier, kompetencer og grundlæggende rettigheder</a:t>
            </a:r>
            <a:r>
              <a:rPr lang="da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forstå mere af, hvordan EU og europæisk lovgivning fungerer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200">
                <a:solidFill>
                  <a:srgbClr val="204492"/>
                </a:solidFill>
                <a:latin typeface="EC Square Sans Pro"/>
              </a:rPr>
              <a:t>lære at udtrykke deres bekymringer og fremme deres ideer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" sz="2200">
                <a:solidFill>
                  <a:srgbClr val="204492"/>
                </a:solidFill>
                <a:latin typeface="EC Square Sans Pro"/>
              </a:rPr>
              <a:t>blive aktive deltagere i stedet for passive tilskuere.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611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ImagineEU-konkurrence   Vis den forandring, du ønsker at se i Den Europæiske Union! </vt:lpstr>
      <vt:lpstr>Indhold</vt:lpstr>
      <vt:lpstr>Konceptet</vt:lpstr>
      <vt:lpstr>Værktøjskassen</vt:lpstr>
      <vt:lpstr>Præmien</vt:lpstr>
      <vt:lpstr>Processen  opdelt i trin</vt:lpstr>
      <vt:lpstr>Betingelser for deltagelse</vt:lpstr>
      <vt:lpstr>EU’s  Kompetencer</vt:lpstr>
      <vt:lpstr>Eleverne vil …</vt:lpstr>
      <vt:lpstr>Tidslinje</vt:lpstr>
      <vt:lpstr>Læs mere og hold kontakten</vt:lpstr>
      <vt:lpstr>Tak!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2023-10-11T07:31:21Z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