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9E0B0-2E72-4B40-859B-18E8CBFDEF0B}" v="3" dt="2023-10-11T08:33:32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TA Eleni" userId="b57647f5-b2de-4d29-a5f2-e6a5ce765c7a" providerId="ADAL" clId="{6FCD489B-D552-45F7-8144-5D2716DB9654}"/>
    <pc:docChg chg="undo custSel modSld">
      <pc:chgData name="RISTA Eleni" userId="b57647f5-b2de-4d29-a5f2-e6a5ce765c7a" providerId="ADAL" clId="{6FCD489B-D552-45F7-8144-5D2716DB9654}" dt="2023-10-10T12:32:49.911" v="42" actId="1076"/>
      <pc:docMkLst>
        <pc:docMk/>
      </pc:docMkLst>
      <pc:sldChg chg="modSp mod">
        <pc:chgData name="RISTA Eleni" userId="b57647f5-b2de-4d29-a5f2-e6a5ce765c7a" providerId="ADAL" clId="{6FCD489B-D552-45F7-8144-5D2716DB9654}" dt="2023-10-10T12:31:26.818" v="26" actId="1076"/>
        <pc:sldMkLst>
          <pc:docMk/>
          <pc:sldMk cId="3650902255" sldId="381"/>
        </pc:sldMkLst>
        <pc:spChg chg="mod">
          <ac:chgData name="RISTA Eleni" userId="b57647f5-b2de-4d29-a5f2-e6a5ce765c7a" providerId="ADAL" clId="{6FCD489B-D552-45F7-8144-5D2716DB9654}" dt="2023-10-10T12:31:26.818" v="26" actId="1076"/>
          <ac:spMkLst>
            <pc:docMk/>
            <pc:sldMk cId="3650902255" sldId="381"/>
            <ac:spMk id="26" creationId="{E250A475-DB3D-50BD-580A-2A329F7C7BDB}"/>
          </ac:spMkLst>
        </pc:spChg>
        <pc:spChg chg="mod">
          <ac:chgData name="RISTA Eleni" userId="b57647f5-b2de-4d29-a5f2-e6a5ce765c7a" providerId="ADAL" clId="{6FCD489B-D552-45F7-8144-5D2716DB9654}" dt="2023-10-10T12:31:24.248" v="25" actId="1076"/>
          <ac:spMkLst>
            <pc:docMk/>
            <pc:sldMk cId="3650902255" sldId="381"/>
            <ac:spMk id="30" creationId="{EAC27417-9C4A-FC54-B937-A8355F38C2B0}"/>
          </ac:spMkLst>
        </pc:spChg>
      </pc:sldChg>
      <pc:sldChg chg="modSp mod">
        <pc:chgData name="RISTA Eleni" userId="b57647f5-b2de-4d29-a5f2-e6a5ce765c7a" providerId="ADAL" clId="{6FCD489B-D552-45F7-8144-5D2716DB9654}" dt="2023-10-10T12:28:52.959" v="4" actId="20577"/>
        <pc:sldMkLst>
          <pc:docMk/>
          <pc:sldMk cId="3145834194" sldId="388"/>
        </pc:sldMkLst>
        <pc:spChg chg="mod">
          <ac:chgData name="RISTA Eleni" userId="b57647f5-b2de-4d29-a5f2-e6a5ce765c7a" providerId="ADAL" clId="{6FCD489B-D552-45F7-8144-5D2716DB9654}" dt="2023-10-10T12:28:52.959" v="4" actId="20577"/>
          <ac:spMkLst>
            <pc:docMk/>
            <pc:sldMk cId="3145834194" sldId="388"/>
            <ac:spMk id="3" creationId="{D0F21272-1A45-3D96-ACAB-A1B924B8F950}"/>
          </ac:spMkLst>
        </pc:spChg>
      </pc:sldChg>
      <pc:sldChg chg="modSp mod">
        <pc:chgData name="RISTA Eleni" userId="b57647f5-b2de-4d29-a5f2-e6a5ce765c7a" providerId="ADAL" clId="{6FCD489B-D552-45F7-8144-5D2716DB9654}" dt="2023-10-10T12:32:36.718" v="40" actId="20577"/>
        <pc:sldMkLst>
          <pc:docMk/>
          <pc:sldMk cId="1260078522" sldId="389"/>
        </pc:sldMkLst>
        <pc:spChg chg="mod">
          <ac:chgData name="RISTA Eleni" userId="b57647f5-b2de-4d29-a5f2-e6a5ce765c7a" providerId="ADAL" clId="{6FCD489B-D552-45F7-8144-5D2716DB9654}" dt="2023-10-10T12:32:36.718" v="40" actId="20577"/>
          <ac:spMkLst>
            <pc:docMk/>
            <pc:sldMk cId="1260078522" sldId="389"/>
            <ac:spMk id="4" creationId="{3076A2AC-BB27-3D24-D622-6B24B6EDBF23}"/>
          </ac:spMkLst>
        </pc:spChg>
        <pc:graphicFrameChg chg="mod">
          <ac:chgData name="RISTA Eleni" userId="b57647f5-b2de-4d29-a5f2-e6a5ce765c7a" providerId="ADAL" clId="{6FCD489B-D552-45F7-8144-5D2716DB9654}" dt="2023-10-10T12:31:04.874" v="14" actId="20577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RISTA Eleni" userId="b57647f5-b2de-4d29-a5f2-e6a5ce765c7a" providerId="ADAL" clId="{6FCD489B-D552-45F7-8144-5D2716DB9654}" dt="2023-10-10T12:32:49.911" v="42" actId="1076"/>
        <pc:sldMkLst>
          <pc:docMk/>
          <pc:sldMk cId="989429845" sldId="390"/>
        </pc:sldMkLst>
        <pc:spChg chg="mod">
          <ac:chgData name="RISTA Eleni" userId="b57647f5-b2de-4d29-a5f2-e6a5ce765c7a" providerId="ADAL" clId="{6FCD489B-D552-45F7-8144-5D2716DB9654}" dt="2023-10-10T12:32:49.911" v="42" actId="1076"/>
          <ac:spMkLst>
            <pc:docMk/>
            <pc:sldMk cId="989429845" sldId="390"/>
            <ac:spMk id="4" creationId="{3076A2AC-BB27-3D24-D622-6B24B6EDBF23}"/>
          </ac:spMkLst>
        </pc:spChg>
        <pc:spChg chg="mod">
          <ac:chgData name="RISTA Eleni" userId="b57647f5-b2de-4d29-a5f2-e6a5ce765c7a" providerId="ADAL" clId="{6FCD489B-D552-45F7-8144-5D2716DB9654}" dt="2023-10-10T12:32:45.563" v="41" actId="14100"/>
          <ac:spMkLst>
            <pc:docMk/>
            <pc:sldMk cId="989429845" sldId="390"/>
            <ac:spMk id="6" creationId="{9DDB76C5-E593-A4B9-29C0-CAAEA7905D3A}"/>
          </ac:spMkLst>
        </pc:spChg>
      </pc:sldChg>
      <pc:sldChg chg="modSp mod">
        <pc:chgData name="RISTA Eleni" userId="b57647f5-b2de-4d29-a5f2-e6a5ce765c7a" providerId="ADAL" clId="{6FCD489B-D552-45F7-8144-5D2716DB9654}" dt="2023-10-10T12:30:56.508" v="11" actId="1076"/>
        <pc:sldMkLst>
          <pc:docMk/>
          <pc:sldMk cId="1680864048" sldId="391"/>
        </pc:sldMkLst>
        <pc:spChg chg="mod">
          <ac:chgData name="RISTA Eleni" userId="b57647f5-b2de-4d29-a5f2-e6a5ce765c7a" providerId="ADAL" clId="{6FCD489B-D552-45F7-8144-5D2716DB9654}" dt="2023-10-10T12:30:56.508" v="11" actId="1076"/>
          <ac:spMkLst>
            <pc:docMk/>
            <pc:sldMk cId="1680864048" sldId="391"/>
            <ac:spMk id="26" creationId="{14314473-05D0-3B7D-253F-1E8C1D4637F3}"/>
          </ac:spMkLst>
        </pc:spChg>
        <pc:spChg chg="mod">
          <ac:chgData name="RISTA Eleni" userId="b57647f5-b2de-4d29-a5f2-e6a5ce765c7a" providerId="ADAL" clId="{6FCD489B-D552-45F7-8144-5D2716DB9654}" dt="2023-10-10T12:30:36.101" v="10" actId="6549"/>
          <ac:spMkLst>
            <pc:docMk/>
            <pc:sldMk cId="1680864048" sldId="391"/>
            <ac:spMk id="28" creationId="{57711105-7889-DAA4-D0E9-D07341A8F483}"/>
          </ac:spMkLst>
        </pc:spChg>
      </pc:sldChg>
      <pc:sldChg chg="modSp mod">
        <pc:chgData name="RISTA Eleni" userId="b57647f5-b2de-4d29-a5f2-e6a5ce765c7a" providerId="ADAL" clId="{6FCD489B-D552-45F7-8144-5D2716DB9654}" dt="2023-10-10T12:32:06.086" v="37" actId="20577"/>
        <pc:sldMkLst>
          <pc:docMk/>
          <pc:sldMk cId="3954184678" sldId="401"/>
        </pc:sldMkLst>
        <pc:spChg chg="mod">
          <ac:chgData name="RISTA Eleni" userId="b57647f5-b2de-4d29-a5f2-e6a5ce765c7a" providerId="ADAL" clId="{6FCD489B-D552-45F7-8144-5D2716DB9654}" dt="2023-10-10T12:32:06.086" v="37" actId="20577"/>
          <ac:spMkLst>
            <pc:docMk/>
            <pc:sldMk cId="3954184678" sldId="401"/>
            <ac:spMk id="9" creationId="{DB0EC617-1498-8AA8-93B6-A27836CE240D}"/>
          </ac:spMkLst>
        </pc:spChg>
        <pc:graphicFrameChg chg="mod">
          <ac:chgData name="RISTA Eleni" userId="b57647f5-b2de-4d29-a5f2-e6a5ce765c7a" providerId="ADAL" clId="{6FCD489B-D552-45F7-8144-5D2716DB9654}" dt="2023-10-10T12:31:49.733" v="31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  <pc:sldChg chg="modSp mod">
        <pc:chgData name="RISTA Eleni" userId="b57647f5-b2de-4d29-a5f2-e6a5ce765c7a" providerId="ADAL" clId="{6FCD489B-D552-45F7-8144-5D2716DB9654}" dt="2023-10-10T12:32:23.894" v="38" actId="1076"/>
        <pc:sldMkLst>
          <pc:docMk/>
          <pc:sldMk cId="2196254128" sldId="404"/>
        </pc:sldMkLst>
        <pc:spChg chg="mod">
          <ac:chgData name="RISTA Eleni" userId="b57647f5-b2de-4d29-a5f2-e6a5ce765c7a" providerId="ADAL" clId="{6FCD489B-D552-45F7-8144-5D2716DB9654}" dt="2023-10-10T12:32:23.894" v="38" actId="1076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  <pc:docChgLst>
    <pc:chgData name="TSILIKIDOU Eftychia" userId="c5702d32-5970-4c45-960f-de36648e5994" providerId="ADAL" clId="{4C19E0B0-2E72-4B40-859B-18E8CBFDEF0B}"/>
    <pc:docChg chg="modSld">
      <pc:chgData name="TSILIKIDOU Eftychia" userId="c5702d32-5970-4c45-960f-de36648e5994" providerId="ADAL" clId="{4C19E0B0-2E72-4B40-859B-18E8CBFDEF0B}" dt="2023-10-11T08:33:32.051" v="1"/>
      <pc:docMkLst>
        <pc:docMk/>
      </pc:docMkLst>
      <pc:sldChg chg="modSp">
        <pc:chgData name="TSILIKIDOU Eftychia" userId="c5702d32-5970-4c45-960f-de36648e5994" providerId="ADAL" clId="{4C19E0B0-2E72-4B40-859B-18E8CBFDEF0B}" dt="2023-10-11T08:33:32.051" v="1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4C19E0B0-2E72-4B40-859B-18E8CBFDEF0B}" dt="2023-10-11T08:33:32.051" v="1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sk" sz="1600" dirty="0"/>
            <a:t>Vytvorenie tímu</a:t>
          </a:r>
          <a:r>
            <a:rPr lang="en-US" sz="1600" dirty="0"/>
            <a:t>  </a:t>
          </a:r>
          <a:r>
            <a:rPr lang="sk" sz="1600" dirty="0"/>
            <a:t> </a:t>
          </a:r>
          <a:r>
            <a:rPr lang="sk" sz="1600" dirty="0">
              <a:latin typeface="Calibri Light" panose="020F0302020204030204"/>
            </a:rPr>
            <a:t>(najviac sedem študentov)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sk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sk" sz="1600" b="0"/>
            <a:t>Zvolenie si témy a vytvorenie videa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sk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sk" sz="1600"/>
            <a:t>Posúdenie spôsobilosti videa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sk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sk" sz="1600"/>
            <a:t>Zverejnenie spôsobilých videí</a:t>
          </a:r>
          <a:r>
            <a:rPr lang="sk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sk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b="0" i="0" dirty="0" err="1"/>
            <a:t>Verejné</a:t>
          </a:r>
          <a:r>
            <a:rPr lang="en-US" sz="1600" b="0" i="0" dirty="0"/>
            <a:t> </a:t>
          </a:r>
          <a:r>
            <a:rPr lang="en-US" sz="1600" b="0" i="0"/>
            <a:t>hlasovanie</a:t>
          </a:r>
          <a:endParaRPr lang="sk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sk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sk" sz="1600"/>
            <a:t>Výhra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sk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sk" sz="1600"/>
            <a:t>Hodnotenie poroty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sk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sk" sz="1600"/>
            <a:t>Odoslanie prihlášky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sk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>
              <a:latin typeface="EC Square Sans Pro" panose="02000506040000020004"/>
            </a:rPr>
            <a:t>Webová lokalita EIO</a:t>
          </a:r>
          <a:r>
            <a:rPr lang="sk">
              <a:latin typeface="EC Square Sans Pro" panose="02000506040000020004"/>
            </a:rPr>
            <a:t> </a:t>
          </a:r>
          <a:r>
            <a:rPr lang="sk">
              <a:latin typeface="EC Square Sans Pro" panose="02000506040000020004"/>
              <a:hlinkClick xmlns:r="http://schemas.openxmlformats.org/officeDocument/2006/relationships" r:id="rId1"/>
            </a:rPr>
            <a:t>https://europa.eu/citizens-initiative/_sk</a:t>
          </a:r>
          <a:r>
            <a:rPr lang="sk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 dirty="0">
              <a:latin typeface="EC Square Sans Pro" panose="02000506040000020004"/>
            </a:rPr>
            <a:t>Webová lokalitafóra EIO </a:t>
          </a:r>
          <a:r>
            <a:rPr lang="sk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https://citizens-initiative-forum.europa.eu/_sk</a:t>
          </a:r>
          <a:r>
            <a:rPr lang="sk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 dirty="0">
              <a:latin typeface="EC Square Sans Pro" panose="02000506040000020004"/>
            </a:rPr>
            <a:t>Mesačný spravodajca</a:t>
          </a:r>
          <a:r>
            <a:rPr lang="el-GR" b="1" dirty="0">
              <a:latin typeface="EC Square Sans Pro" panose="02000506040000020004"/>
            </a:rPr>
            <a:t> </a:t>
          </a:r>
          <a:r>
            <a:rPr lang="en" b="0" dirty="0">
              <a:latin typeface="EC Square Sans Pro" panose="02000506040000020004"/>
            </a:rPr>
            <a:t>(</a:t>
          </a:r>
          <a:r>
            <a:rPr lang="en" dirty="0">
              <a:latin typeface="EC Square Sans Pro" panose="02000506040000020004"/>
            </a:rPr>
            <a:t>SK</a:t>
          </a:r>
          <a:r>
            <a:rPr lang="sk" dirty="0"/>
            <a:t>+23</a:t>
          </a:r>
          <a:r>
            <a:rPr lang="en" b="1" dirty="0">
              <a:latin typeface="EC Square Sans Pro" panose="02000506040000020004"/>
            </a:rPr>
            <a:t> </a:t>
          </a:r>
          <a:r>
            <a:rPr lang="sk" dirty="0">
              <a:latin typeface="EC Square Sans Pro" panose="02000506040000020004"/>
            </a:rPr>
            <a:t>jazykov</a:t>
          </a:r>
          <a:r>
            <a:rPr lang="sk" dirty="0"/>
            <a:t>EÚ</a:t>
          </a:r>
          <a:r>
            <a:rPr lang="sk" dirty="0">
              <a:latin typeface="EC Square Sans Pro" panose="02000506040000020004"/>
            </a:rPr>
            <a:t>) </a:t>
          </a:r>
          <a:r>
            <a:rPr lang="sk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 dirty="0">
              <a:latin typeface="EC Square Sans Pro" panose="02000506040000020004"/>
            </a:rPr>
            <a:t>SÚBOR VZDELÁVACÍCH NÁSTROJOV EIO </a:t>
          </a:r>
          <a:r>
            <a:rPr lang="sk" dirty="0">
              <a:hlinkClick xmlns:r="http://schemas.openxmlformats.org/officeDocument/2006/relationships" r:id="rId4"/>
            </a:rPr>
            <a:t>https://citizens-initiative.europa.eu/schools/eci-educational-toolkit_sk</a:t>
          </a:r>
          <a:r>
            <a:rPr lang="sk" dirty="0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/>
            <a:t>Skupina na platforme Faceboo</a:t>
          </a:r>
          <a:r>
            <a:rPr lang="en" b="1"/>
            <a:t>k</a:t>
          </a:r>
          <a:r>
            <a:rPr lang="sk"/>
            <a:t> </a:t>
          </a:r>
          <a:r>
            <a:rPr lang="sk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 dirty="0">
              <a:latin typeface="EC Square Sans Pro" panose="02000506040000020004"/>
            </a:rPr>
            <a:t>Miestne kontakty</a:t>
          </a:r>
        </a:p>
        <a:p>
          <a:pPr rtl="0">
            <a:lnSpc>
              <a:spcPct val="100000"/>
            </a:lnSpc>
            <a:defRPr cap="all"/>
          </a:pPr>
          <a:r>
            <a:rPr lang="sk" dirty="0">
              <a:latin typeface="EC Square Sans Pro" panose="02000506040000020004"/>
            </a:rPr>
            <a:t> </a:t>
          </a:r>
          <a:r>
            <a:rPr lang="sk" dirty="0">
              <a:latin typeface="EC Square Sans Pro" panose="02000506040000020004"/>
              <a:hlinkClick xmlns:r="http://schemas.openxmlformats.org/officeDocument/2006/relationships" r:id="rId6"/>
            </a:rPr>
            <a:t>Ambasádori EIO</a:t>
          </a:r>
          <a:r>
            <a:rPr lang="sk" dirty="0">
              <a:latin typeface="EC Square Sans Pro" panose="02000506040000020004"/>
            </a:rPr>
            <a:t> a </a:t>
          </a:r>
          <a:r>
            <a:rPr lang="sk" dirty="0">
              <a:latin typeface="EC Square Sans Pro" panose="02000506040000020004"/>
              <a:hlinkClick xmlns:r="http://schemas.openxmlformats.org/officeDocument/2006/relationships" r:id="rId7"/>
            </a:rPr>
            <a:t>národné kontaktné miesta</a:t>
          </a:r>
          <a:r>
            <a:rPr lang="sk" dirty="0">
              <a:latin typeface="EC Square Sans Pro" panose="02000506040000020004"/>
            </a:rPr>
            <a:t> </a:t>
          </a:r>
          <a:endParaRPr lang="en-US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sk" b="1">
              <a:latin typeface="EC Square Sans Pro" panose="02000506040000020004"/>
            </a:rPr>
            <a:t>Podcast </a:t>
          </a:r>
          <a:r>
            <a:rPr lang="en" b="1">
              <a:latin typeface="EC Square Sans Pro" panose="02000506040000020004"/>
            </a:rPr>
            <a:t>CitizenCentral</a:t>
          </a:r>
          <a:r>
            <a:rPr lang="sk">
              <a:latin typeface="EC Square Sans Pro" panose="02000506040000020004"/>
            </a:rPr>
            <a:t> </a:t>
          </a:r>
          <a:r>
            <a:rPr lang="sk">
              <a:latin typeface="EC Square Sans Pro" panose="02000506040000020004"/>
              <a:hlinkClick xmlns:r="http://schemas.openxmlformats.org/officeDocument/2006/relationships" r:id="rId8"/>
            </a:rPr>
            <a:t>https://europa.eu/citizens-initiative/citizencentral-podcast_sk</a:t>
          </a:r>
          <a:r>
            <a:rPr lang="sk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 custScaleX="111549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46152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1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 dirty="0"/>
            <a:t>Vytvorenie tímu</a:t>
          </a:r>
          <a:r>
            <a:rPr lang="en-US" sz="1600" kern="1200" dirty="0"/>
            <a:t>  </a:t>
          </a:r>
          <a:r>
            <a:rPr lang="sk" sz="1600" kern="1200" dirty="0"/>
            <a:t> </a:t>
          </a:r>
          <a:r>
            <a:rPr lang="sk" sz="1600" kern="1200" dirty="0">
              <a:latin typeface="Calibri Light" panose="020F0302020204030204"/>
            </a:rPr>
            <a:t>(najviac sedem študentov)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2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b="0" kern="1200"/>
            <a:t>Zvolenie si témy a vytvorenie videa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3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Odoslanie prihlášky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4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Posúdenie spôsobilosti videa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5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Zverejnenie spôsobilých videí</a:t>
          </a:r>
          <a:r>
            <a:rPr lang="sk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6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 err="1"/>
            <a:t>Verejné</a:t>
          </a:r>
          <a:r>
            <a:rPr lang="en-US" sz="1600" b="0" i="0" kern="1200" dirty="0"/>
            <a:t> </a:t>
          </a:r>
          <a:r>
            <a:rPr lang="en-US" sz="1600" b="0" i="0" kern="1200"/>
            <a:t>hlasovanie</a:t>
          </a:r>
          <a:endParaRPr lang="sk" sz="1600" kern="1200" dirty="0"/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7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Hodnotenie poroty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8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" sz="1600" kern="1200"/>
            <a:t>Výhra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543285" y="25861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748720" y="231297"/>
          <a:ext cx="553095" cy="553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235131" y="1290080"/>
          <a:ext cx="1580273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>
              <a:latin typeface="EC Square Sans Pro" panose="02000506040000020004"/>
            </a:rPr>
            <a:t>Webová lokalita EIO</a:t>
          </a:r>
          <a:r>
            <a:rPr lang="sk" sz="1100" kern="1200">
              <a:latin typeface="EC Square Sans Pro" panose="02000506040000020004"/>
            </a:rPr>
            <a:t> </a:t>
          </a:r>
          <a:r>
            <a:rPr lang="sk" sz="1100" kern="120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https://europa.eu/citizens-initiative/_sk</a:t>
          </a:r>
          <a:r>
            <a:rPr lang="sk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35131" y="1290080"/>
        <a:ext cx="1580273" cy="753716"/>
      </dsp:txXfrm>
    </dsp:sp>
    <dsp:sp modelId="{A2D11FBB-B08A-4AA5-9A56-CB192B6AF451}">
      <dsp:nvSpPr>
        <dsp:cNvPr id="0" name=""/>
        <dsp:cNvSpPr/>
      </dsp:nvSpPr>
      <dsp:spPr>
        <a:xfrm>
          <a:off x="2491359" y="25861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696794" y="231297"/>
          <a:ext cx="553095" cy="55309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091953" y="1290080"/>
          <a:ext cx="1762779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 dirty="0">
              <a:latin typeface="EC Square Sans Pro" panose="02000506040000020004"/>
            </a:rPr>
            <a:t>Webová lokalitafóra EIO </a:t>
          </a:r>
          <a:r>
            <a:rPr lang="sk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https://citizens-initiative-forum.europa.eu/_sk</a:t>
          </a:r>
          <a:r>
            <a:rPr lang="sk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091953" y="1290080"/>
        <a:ext cx="1762779" cy="753716"/>
      </dsp:txXfrm>
    </dsp:sp>
    <dsp:sp modelId="{1C61C415-2823-424F-A179-4E3A2B72F838}">
      <dsp:nvSpPr>
        <dsp:cNvPr id="0" name=""/>
        <dsp:cNvSpPr/>
      </dsp:nvSpPr>
      <dsp:spPr>
        <a:xfrm>
          <a:off x="4447990" y="25861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53426" y="231297"/>
          <a:ext cx="553095" cy="5530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1280" y="1290080"/>
          <a:ext cx="1597387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 dirty="0">
              <a:latin typeface="EC Square Sans Pro" panose="02000506040000020004"/>
            </a:rPr>
            <a:t>Mesačný spravodajca</a:t>
          </a:r>
          <a:r>
            <a:rPr lang="el-GR" sz="1100" b="1" kern="1200" dirty="0">
              <a:latin typeface="EC Square Sans Pro" panose="02000506040000020004"/>
            </a:rPr>
            <a:t> </a:t>
          </a:r>
          <a:r>
            <a:rPr lang="en" sz="1100" b="0" kern="1200" dirty="0">
              <a:latin typeface="EC Square Sans Pro" panose="02000506040000020004"/>
            </a:rPr>
            <a:t>(</a:t>
          </a:r>
          <a:r>
            <a:rPr lang="en" sz="1100" kern="1200" dirty="0">
              <a:latin typeface="EC Square Sans Pro" panose="02000506040000020004"/>
            </a:rPr>
            <a:t>SK</a:t>
          </a:r>
          <a:r>
            <a:rPr lang="sk" sz="1100" kern="1200" dirty="0"/>
            <a:t>+23</a:t>
          </a:r>
          <a:r>
            <a:rPr lang="en" sz="1100" b="1" kern="1200" dirty="0">
              <a:latin typeface="EC Square Sans Pro" panose="02000506040000020004"/>
            </a:rPr>
            <a:t> </a:t>
          </a:r>
          <a:r>
            <a:rPr lang="sk" sz="1100" kern="1200" dirty="0">
              <a:latin typeface="EC Square Sans Pro" panose="02000506040000020004"/>
            </a:rPr>
            <a:t>jazykov</a:t>
          </a:r>
          <a:r>
            <a:rPr lang="sk" sz="1100" kern="1200" dirty="0"/>
            <a:t>EÚ</a:t>
          </a:r>
          <a:r>
            <a:rPr lang="sk" sz="1100" kern="1200" dirty="0">
              <a:latin typeface="EC Square Sans Pro" panose="02000506040000020004"/>
            </a:rPr>
            <a:t>) </a:t>
          </a:r>
          <a:r>
            <a:rPr lang="sk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1280" y="1290080"/>
        <a:ext cx="1597387" cy="753716"/>
      </dsp:txXfrm>
    </dsp:sp>
    <dsp:sp modelId="{D18826C4-C28D-4345-937A-5A7B7F74B1EA}">
      <dsp:nvSpPr>
        <dsp:cNvPr id="0" name=""/>
        <dsp:cNvSpPr/>
      </dsp:nvSpPr>
      <dsp:spPr>
        <a:xfrm>
          <a:off x="6678033" y="25861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883468" y="231297"/>
          <a:ext cx="553095" cy="55309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05215" y="1290080"/>
          <a:ext cx="2309601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 dirty="0">
              <a:latin typeface="EC Square Sans Pro" panose="02000506040000020004"/>
            </a:rPr>
            <a:t>SÚBOR VZDELÁVACÍCH NÁSTROJOV EIO </a:t>
          </a:r>
          <a:r>
            <a:rPr lang="sk" sz="1100" kern="1200" dirty="0">
              <a:hlinkClick xmlns:r="http://schemas.openxmlformats.org/officeDocument/2006/relationships" r:id="rId12"/>
            </a:rPr>
            <a:t>https://citizens-initiative.europa.eu/schools/eci-educational-toolkit_sk</a:t>
          </a:r>
          <a:r>
            <a:rPr lang="sk" sz="1100" kern="1200" dirty="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005215" y="1290080"/>
        <a:ext cx="2309601" cy="753716"/>
      </dsp:txXfrm>
    </dsp:sp>
    <dsp:sp modelId="{08EFE1CF-5CD9-4995-97D7-5CE37BA40CB8}">
      <dsp:nvSpPr>
        <dsp:cNvPr id="0" name=""/>
        <dsp:cNvSpPr/>
      </dsp:nvSpPr>
      <dsp:spPr>
        <a:xfrm>
          <a:off x="1936169" y="2438865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141605" y="2644300"/>
          <a:ext cx="553095" cy="55309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361716" y="3703083"/>
          <a:ext cx="2112872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>
              <a:latin typeface="EC Square Sans Pro" panose="02000506040000020004"/>
            </a:rPr>
            <a:t>Podcast </a:t>
          </a:r>
          <a:r>
            <a:rPr lang="en" sz="1100" b="1" kern="1200">
              <a:latin typeface="EC Square Sans Pro" panose="02000506040000020004"/>
            </a:rPr>
            <a:t>CitizenCentral</a:t>
          </a:r>
          <a:r>
            <a:rPr lang="sk" sz="1100" kern="1200">
              <a:latin typeface="EC Square Sans Pro" panose="02000506040000020004"/>
            </a:rPr>
            <a:t> </a:t>
          </a:r>
          <a:r>
            <a:rPr lang="sk" sz="1100" kern="1200">
              <a:latin typeface="EC Square Sans Pro" panose="02000506040000020004"/>
              <a:hlinkClick xmlns:r="http://schemas.openxmlformats.org/officeDocument/2006/relationships" r:id="rId15"/>
            </a:rPr>
            <a:t>https://europa.eu/citizens-initiative/citizencentral-podcast_sk</a:t>
          </a:r>
          <a:r>
            <a:rPr lang="sk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361716" y="3703083"/>
        <a:ext cx="2112872" cy="753716"/>
      </dsp:txXfrm>
    </dsp:sp>
    <dsp:sp modelId="{2D72B56C-5F20-4DF5-8D2E-A9FEF5D2800B}">
      <dsp:nvSpPr>
        <dsp:cNvPr id="0" name=""/>
        <dsp:cNvSpPr/>
      </dsp:nvSpPr>
      <dsp:spPr>
        <a:xfrm>
          <a:off x="4059290" y="2438865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726" y="2644300"/>
          <a:ext cx="553095" cy="553095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51137" y="3703083"/>
          <a:ext cx="1580273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/>
            <a:t>Skupina na platforme Faceboo</a:t>
          </a:r>
          <a:r>
            <a:rPr lang="en" sz="1100" b="1" kern="1200"/>
            <a:t>k</a:t>
          </a:r>
          <a:r>
            <a:rPr lang="sk" sz="1100" kern="1200"/>
            <a:t> </a:t>
          </a:r>
          <a:r>
            <a:rPr lang="sk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51137" y="3703083"/>
        <a:ext cx="1580273" cy="753716"/>
      </dsp:txXfrm>
    </dsp:sp>
    <dsp:sp modelId="{AE674CF9-A5C7-489F-84F1-184920C14ED9}">
      <dsp:nvSpPr>
        <dsp:cNvPr id="0" name=""/>
        <dsp:cNvSpPr/>
      </dsp:nvSpPr>
      <dsp:spPr>
        <a:xfrm>
          <a:off x="5916112" y="2438865"/>
          <a:ext cx="963966" cy="9639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121547" y="2644300"/>
          <a:ext cx="553095" cy="553095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07958" y="3703083"/>
          <a:ext cx="1580273" cy="75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b="1" kern="1200" dirty="0">
              <a:latin typeface="EC Square Sans Pro" panose="02000506040000020004"/>
            </a:rPr>
            <a:t>Miestne kontakty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sk" sz="1100" kern="1200" dirty="0">
              <a:latin typeface="EC Square Sans Pro" panose="02000506040000020004"/>
            </a:rPr>
            <a:t> </a:t>
          </a:r>
          <a:r>
            <a:rPr lang="sk" sz="1100" kern="1200" dirty="0">
              <a:latin typeface="EC Square Sans Pro" panose="02000506040000020004"/>
              <a:hlinkClick xmlns:r="http://schemas.openxmlformats.org/officeDocument/2006/relationships" r:id="rId21"/>
            </a:rPr>
            <a:t>Ambasádori EIO</a:t>
          </a:r>
          <a:r>
            <a:rPr lang="sk" sz="1100" kern="1200" dirty="0">
              <a:latin typeface="EC Square Sans Pro" panose="02000506040000020004"/>
            </a:rPr>
            <a:t> a </a:t>
          </a:r>
          <a:r>
            <a:rPr lang="sk" sz="1100" kern="1200" dirty="0">
              <a:latin typeface="EC Square Sans Pro" panose="02000506040000020004"/>
              <a:hlinkClick xmlns:r="http://schemas.openxmlformats.org/officeDocument/2006/relationships" r:id="rId22"/>
            </a:rPr>
            <a:t>národné kontaktné miesta</a:t>
          </a:r>
          <a:r>
            <a:rPr lang="sk" sz="1100" kern="1200" dirty="0">
              <a:latin typeface="EC Square Sans Pro" panose="02000506040000020004"/>
            </a:rPr>
            <a:t> </a:t>
          </a:r>
          <a:endParaRPr lang="en-US" sz="1100" kern="1200" dirty="0">
            <a:latin typeface="EC Square Sans Pro" panose="02000506040000020004"/>
          </a:endParaRPr>
        </a:p>
      </dsp:txBody>
      <dsp:txXfrm>
        <a:off x="5607958" y="3703083"/>
        <a:ext cx="1580273" cy="753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sk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/>
          </a:bodyPr>
          <a:lstStyle/>
          <a:p>
            <a:pPr algn="r" rtl="0"/>
            <a:r>
              <a:rPr lang="sk" sz="6700">
                <a:ea typeface="Open Sans" panose="020B0606030504020204" pitchFamily="34" charset="0"/>
                <a:cs typeface="Open Sans" panose="020B0606030504020204" pitchFamily="34" charset="0"/>
              </a:rPr>
              <a:t>Súťaž </a:t>
            </a:r>
            <a:r>
              <a:rPr lang="sk" sz="6600"/>
              <a:t>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Predstavte si zmenu, ktorú chcete vidieť v Európskej únii!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Podanie</a:t>
            </a:r>
          </a:p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prihlášky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052786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16. októbra 2023 – </a:t>
            </a:r>
            <a:r>
              <a:rPr lang="el-GR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     </a:t>
            </a:r>
            <a:r>
              <a:rPr lang="sk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13. decembra 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Vyhlásenie</a:t>
            </a:r>
          </a:p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víťazov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600">
                <a:solidFill>
                  <a:srgbClr val="204492"/>
                </a:solidFill>
                <a:latin typeface="EC Square Sans Pro" panose="02000506040000020004" pitchFamily="2" charset="0"/>
              </a:rPr>
              <a:t>do 20. februára 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Lehota na</a:t>
            </a:r>
          </a:p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verejné hlasovanie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5769" y="4973426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20. december 2023 – </a:t>
            </a:r>
            <a:r>
              <a:rPr lang="el-GR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     </a:t>
            </a:r>
            <a:r>
              <a:rPr lang="sk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28. januára 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Výhra (študijný</a:t>
            </a:r>
          </a:p>
          <a:p>
            <a:pPr algn="ctr" rtl="0"/>
            <a:r>
              <a:rPr lang="sk" b="1">
                <a:solidFill>
                  <a:srgbClr val="5CB247"/>
                </a:solidFill>
                <a:latin typeface="EC Square Sans Pro" panose="02000506040000020004" pitchFamily="2" charset="0"/>
              </a:rPr>
              <a:t>výlet do Bruselu)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600">
                <a:solidFill>
                  <a:srgbClr val="204492"/>
                </a:solidFill>
                <a:latin typeface="EC Square Sans Pro" panose="02000506040000020004" pitchFamily="2" charset="0"/>
              </a:rPr>
              <a:t>21. – 23. marec 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sk" sz="3600">
                <a:latin typeface="EC Square Sans Pro"/>
              </a:rPr>
              <a:t>Harmonogram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sk" sz="3200" dirty="0">
                <a:solidFill>
                  <a:schemeClr val="bg1"/>
                </a:solidFill>
                <a:latin typeface="EC Square Sans Pro"/>
              </a:rPr>
              <a:t>Zistite viac a sledujte nás naďalej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967995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sk" sz="5400" b="1"/>
              <a:t>Ďakujeme!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Koncept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Súbor nástrojov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Výhra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Postup krok za krokom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Podmienky účasti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Pridaná hodnota súťaže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" sz="2800">
                <a:solidFill>
                  <a:srgbClr val="204492"/>
                </a:solidFill>
                <a:latin typeface="EC Square Sans Pro"/>
              </a:rPr>
              <a:t>Harmonogram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Obsah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Koncept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Súťaž ImagineEU vyzýva tínedžerov, aby sa zamysleli nad tým, ako by sa z EÚ mohlo </a:t>
            </a:r>
            <a:r>
              <a:rPr lang="sk" sz="2800">
                <a:solidFill>
                  <a:srgbClr val="204492"/>
                </a:solidFill>
                <a:latin typeface="EC Square Sans Pro"/>
              </a:rPr>
              <a:t>stať</a:t>
            </a:r>
            <a:r>
              <a:rPr lang="sk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ešte lepšie miesto pre život!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Čerpajúc inšpiráciu z Európskej iniciatívy občanov (EIO), vyzývame študentov, aby sa viac naučili </a:t>
            </a:r>
            <a:r>
              <a:rPr lang="sk" sz="2300">
                <a:solidFill>
                  <a:srgbClr val="204492"/>
                </a:solidFill>
                <a:latin typeface="EC Square Sans Pro"/>
              </a:rPr>
              <a:t>o tom, ako byť aktívnym občanom EÚ.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300">
                <a:solidFill>
                  <a:srgbClr val="204492"/>
                </a:solidFill>
                <a:latin typeface="EC Square Sans Pro"/>
              </a:rPr>
              <a:t>V skupine sa zamyslia nad zmenou, ktorú by chceli v EÚ vidieť a vytvoria krátke video, v ktorom objasnia svoj nápad.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71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 dirty="0">
                <a:solidFill>
                  <a:schemeClr val="bg1"/>
                </a:solidFill>
                <a:latin typeface="EC Square Sans Pro"/>
              </a:rPr>
              <a:t>Súbor nástrojov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k" sz="2300">
                <a:solidFill>
                  <a:srgbClr val="204492"/>
                </a:solidFill>
                <a:latin typeface="EC Square Sans Pro"/>
              </a:rPr>
              <a:t>Učitelia môžu použiť súbor nástrojov „</a:t>
            </a:r>
            <a:r>
              <a:rPr lang="sk" sz="2300" b="1">
                <a:solidFill>
                  <a:srgbClr val="204492"/>
                </a:solidFill>
                <a:latin typeface="EC Square Sans Pro"/>
              </a:rPr>
              <a:t>Demokracia EÚ v praxi – vyjadrite svoj názor s európskou iniciatívou občanov</a:t>
            </a:r>
            <a:r>
              <a:rPr lang="sk" sz="2300">
                <a:solidFill>
                  <a:srgbClr val="204492"/>
                </a:solidFill>
                <a:latin typeface="EC Square Sans Pro"/>
              </a:rPr>
              <a:t>“, aby študentom predstavili tému účasti na demokracii v EÚ.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Výhra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k" sz="2500" dirty="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sk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výherné tímy vyhrajú vzdelávací pobyt do Bruselu  (21.</a:t>
            </a:r>
            <a:r>
              <a:rPr lang="en-US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</a:t>
            </a:r>
            <a:r>
              <a:rPr lang="sk" sz="2500" dirty="0">
                <a:solidFill>
                  <a:srgbClr val="204492"/>
                </a:solidFill>
                <a:latin typeface="EC Square Sans Pro"/>
              </a:rPr>
              <a:t>-</a:t>
            </a:r>
            <a:r>
              <a:rPr lang="sk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23. marca 2024</a:t>
            </a:r>
            <a:r>
              <a:rPr lang="sk" sz="2500" dirty="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sk" sz="2500" dirty="0">
                <a:solidFill>
                  <a:srgbClr val="204492"/>
                </a:solidFill>
                <a:latin typeface="EC Square Sans Pro"/>
              </a:rPr>
              <a:t>a naučia sa, ako vznikajú politiky a právne predpisy EÚ a ako sa môžu občania EÚ zapojiť do EÚ.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 dirty="0">
                <a:solidFill>
                  <a:schemeClr val="bg1"/>
                </a:solidFill>
                <a:latin typeface="EC Square Sans Pro"/>
              </a:rPr>
              <a:t>Postup krok </a:t>
            </a:r>
            <a:br>
              <a:rPr lang="el-GR" sz="3100" dirty="0">
                <a:solidFill>
                  <a:schemeClr val="bg1"/>
                </a:solidFill>
                <a:latin typeface="EC Square Sans Pro"/>
              </a:rPr>
            </a:br>
            <a:r>
              <a:rPr lang="sk" sz="3100" dirty="0">
                <a:solidFill>
                  <a:schemeClr val="bg1"/>
                </a:solidFill>
                <a:latin typeface="EC Square Sans Pro"/>
              </a:rPr>
              <a:t>za krokom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728922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517947" y="-3347908"/>
            <a:ext cx="5997666" cy="4815012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90" y="-2441844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Podmienky účasti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</a:rPr>
              <a:t>Najviac sedem študentov z rovnakej školy, v posledných dvoch ročníkoch stredoškolského vzdelávania (zo všetkých krajín EÚ).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</a:rPr>
              <a:t>Video by sa malo venovať téme spadajúcej do aspoň jednej z oblastí kompetencií Európskej komisie, ako v prípade Európskej iniciatívy občanov (pozri ďalšiu stranu).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</a:rPr>
              <a:t>Každé video by malo byť dlhé najviac tri minúty, malo by byť vytvorené a malo by byť odoslané v akomkoľvek z úradných jazykov EÚ spolu s prepisom v anglickom jazyku.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</a:rPr>
              <a:t>Prihláška by mala byť podaná dozorujúcim učiteľom, ktorý bude študentov, v prípade ich výhry, sprevádzať na výlete do Bruselu.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</a:rPr>
              <a:t>Video by malo byť nahraté na Vimeo alebo YouTube a link naň by mal byť súčasťou prihlášky.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sk" sz="22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Formuláre na udelenie súhlasu by mali byť odoslané za každého študenta, ktorý je súčasťou videa</a:t>
            </a:r>
            <a:r>
              <a:rPr lang="sk" sz="2200" dirty="0">
                <a:latin typeface="+mn-lt"/>
              </a:rPr>
              <a:t> a mali by byť riadne vyplnené a podpísané.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Kompetencie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v EÚ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k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DO AKÝCH OBLASTÍ MÔŽU OBČANIA</a:t>
            </a:r>
          </a:p>
          <a:p>
            <a:pPr rtl="0"/>
            <a:r>
              <a:rPr lang="sk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PRINIESŤ ZMENU</a:t>
            </a:r>
          </a:p>
          <a:p>
            <a:pPr rtl="0"/>
            <a:r>
              <a:rPr lang="sk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VĎAKA </a:t>
            </a:r>
            <a:r>
              <a:rPr lang="sk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EURÓPSKEJ</a:t>
            </a:r>
          </a:p>
          <a:p>
            <a:pPr rtl="0"/>
            <a:r>
              <a:rPr lang="sk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INICIATÍVE OBČANOV?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k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A mnoho ďalších...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SPRAVODLIVOSŤ, SLOBODA A BEZPEČNOSŤ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NULOVÁ DISKRIMINÁCIA</a:t>
            </a:r>
          </a:p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 OBČIANSTVO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ZAMESTNANOSŤ A</a:t>
            </a:r>
          </a:p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SOCIÁLNE VECI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VZDELÁVANIE, ODBORNÁ PRÍPRAVA,</a:t>
            </a:r>
          </a:p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MLÁDEŽ A ŠPORT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ROZVOJOVÁ SPOLUPRÁCA, VÝVOJ A HUMANITÁRNA POMOC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8001429" y="4620924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ŽIVOTNÉ PROSTREDIE A OPATRENIA V OBLASTI KLÍMY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ENERGETIKA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40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POĽNOHOSPODÁRSTVO</a:t>
            </a:r>
            <a: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 </a:t>
            </a:r>
            <a:r>
              <a:rPr lang="sk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RYBOLOV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VEREJNOSŤ</a:t>
            </a:r>
          </a:p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ZDRAVIE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OCHRANA</a:t>
            </a:r>
          </a:p>
          <a:p>
            <a:pPr algn="ctr" rtl="0"/>
            <a:r>
              <a:rPr lang="sk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SPOTREBITEĽOV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 sz="3100">
                <a:solidFill>
                  <a:schemeClr val="bg1"/>
                </a:solidFill>
                <a:latin typeface="EC Square Sans Pro" panose="020B0506040000020004" pitchFamily="34" charset="0"/>
              </a:rPr>
              <a:t>Študenti...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200">
                <a:solidFill>
                  <a:srgbClr val="204492"/>
                </a:solidFill>
                <a:latin typeface="EC Square Sans Pro"/>
              </a:rPr>
              <a:t>si vyskúšajú pracovať v tíme,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sa naučia viac o hodnotách EÚ, kompetenciách a základných právach,</a:t>
            </a:r>
            <a:r>
              <a:rPr lang="sk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lepšie pochopia ako funguje EÚ a európska legislatíva,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200">
                <a:solidFill>
                  <a:srgbClr val="204492"/>
                </a:solidFill>
                <a:latin typeface="EC Square Sans Pro"/>
              </a:rPr>
              <a:t>sa naučia ako vyjadrovať svoje obavy a to, ako podporiť svoje nápady,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k" sz="2200">
                <a:solidFill>
                  <a:srgbClr val="204492"/>
                </a:solidFill>
                <a:latin typeface="EC Square Sans Pro"/>
              </a:rPr>
              <a:t>sa stanú aktívnymi občanmi a nie pasívnymi divákmi.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628</Words>
  <Application>Microsoft Office PowerPoint</Application>
  <PresentationFormat>Widescreen</PresentationFormat>
  <Paragraphs>96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Súťaž ImagineEU   Predstavte si zmenu, ktorú chcete vidieť v Európskej únii! </vt:lpstr>
      <vt:lpstr>Obsah</vt:lpstr>
      <vt:lpstr>Koncept</vt:lpstr>
      <vt:lpstr>Súbor nástrojov</vt:lpstr>
      <vt:lpstr>Výhra</vt:lpstr>
      <vt:lpstr>Postup krok  za krokom</vt:lpstr>
      <vt:lpstr>Podmienky účasti</vt:lpstr>
      <vt:lpstr>Kompetencie  v EÚ</vt:lpstr>
      <vt:lpstr>Študenti...</vt:lpstr>
      <vt:lpstr>Harmonogram</vt:lpstr>
      <vt:lpstr>Zistite viac a sledujte nás naďalej</vt:lpstr>
      <vt:lpstr>Ďakujeme!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2023-10-11T08:33:34Z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